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3"/>
  </p:sldMasterIdLst>
  <p:notesMasterIdLst>
    <p:notesMasterId r:id="rId45"/>
  </p:notesMasterIdLst>
  <p:handoutMasterIdLst>
    <p:handoutMasterId r:id="rId46"/>
  </p:handoutMasterIdLst>
  <p:sldIdLst>
    <p:sldId id="256" r:id="rId4"/>
    <p:sldId id="257" r:id="rId5"/>
    <p:sldId id="258" r:id="rId6"/>
    <p:sldId id="259" r:id="rId7"/>
    <p:sldId id="283" r:id="rId8"/>
    <p:sldId id="281" r:id="rId9"/>
    <p:sldId id="282" r:id="rId10"/>
    <p:sldId id="277" r:id="rId11"/>
    <p:sldId id="260" r:id="rId12"/>
    <p:sldId id="284" r:id="rId13"/>
    <p:sldId id="327" r:id="rId14"/>
    <p:sldId id="329" r:id="rId15"/>
    <p:sldId id="336" r:id="rId16"/>
    <p:sldId id="331" r:id="rId17"/>
    <p:sldId id="337" r:id="rId18"/>
    <p:sldId id="338" r:id="rId19"/>
    <p:sldId id="339" r:id="rId20"/>
    <p:sldId id="335" r:id="rId21"/>
    <p:sldId id="285" r:id="rId22"/>
    <p:sldId id="330" r:id="rId23"/>
    <p:sldId id="332" r:id="rId24"/>
    <p:sldId id="278" r:id="rId25"/>
    <p:sldId id="261" r:id="rId26"/>
    <p:sldId id="287" r:id="rId27"/>
    <p:sldId id="279" r:id="rId28"/>
    <p:sldId id="262" r:id="rId29"/>
    <p:sldId id="306" r:id="rId30"/>
    <p:sldId id="300" r:id="rId31"/>
    <p:sldId id="302" r:id="rId32"/>
    <p:sldId id="308" r:id="rId33"/>
    <p:sldId id="307" r:id="rId34"/>
    <p:sldId id="309" r:id="rId35"/>
    <p:sldId id="310" r:id="rId36"/>
    <p:sldId id="311" r:id="rId37"/>
    <p:sldId id="312" r:id="rId38"/>
    <p:sldId id="288" r:id="rId39"/>
    <p:sldId id="321" r:id="rId40"/>
    <p:sldId id="280" r:id="rId41"/>
    <p:sldId id="263" r:id="rId42"/>
    <p:sldId id="290" r:id="rId43"/>
    <p:sldId id="264" r:id="rId44"/>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F0ABBD-7DC4-7744-BA78-642687335498}">
          <p14:sldIdLst/>
        </p14:section>
        <p14:section name="开头 &amp; 目录" id="{4D453780-E8E2-7D4D-84F0-5D3BE286BA18}">
          <p14:sldIdLst>
            <p14:sldId id="256"/>
            <p14:sldId id="257"/>
          </p14:sldIdLst>
        </p14:section>
        <p14:section name="第一章" id="{333D9A82-174A-134E-AD73-7B6A4A1F9F53}">
          <p14:sldIdLst>
            <p14:sldId id="258"/>
            <p14:sldId id="259"/>
            <p14:sldId id="283"/>
            <p14:sldId id="281"/>
            <p14:sldId id="282"/>
          </p14:sldIdLst>
        </p14:section>
        <p14:section name="第二章～第五章" id="{3CFAF000-86C1-C04E-BEBC-42FC8ECC9D60}">
          <p14:sldIdLst>
            <p14:sldId id="277"/>
            <p14:sldId id="260"/>
            <p14:sldId id="284"/>
            <p14:sldId id="327"/>
            <p14:sldId id="329"/>
            <p14:sldId id="336"/>
            <p14:sldId id="331"/>
            <p14:sldId id="337"/>
            <p14:sldId id="338"/>
            <p14:sldId id="339"/>
            <p14:sldId id="335"/>
            <p14:sldId id="285"/>
            <p14:sldId id="330"/>
            <p14:sldId id="332"/>
            <p14:sldId id="278"/>
            <p14:sldId id="261"/>
            <p14:sldId id="287"/>
            <p14:sldId id="279"/>
            <p14:sldId id="262"/>
            <p14:sldId id="306"/>
            <p14:sldId id="300"/>
            <p14:sldId id="302"/>
            <p14:sldId id="308"/>
            <p14:sldId id="307"/>
            <p14:sldId id="309"/>
            <p14:sldId id="310"/>
            <p14:sldId id="311"/>
            <p14:sldId id="312"/>
            <p14:sldId id="288"/>
            <p14:sldId id="321"/>
            <p14:sldId id="280"/>
            <p14:sldId id="263"/>
            <p14:sldId id="290"/>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0" userDrawn="1">
          <p15:clr>
            <a:srgbClr val="A4A3A4"/>
          </p15:clr>
        </p15:guide>
        <p15:guide id="2" pos="24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4A82E1"/>
    <a:srgbClr val="8FAADC"/>
    <a:srgbClr val="3F6CBB"/>
    <a:srgbClr val="003488"/>
    <a:srgbClr val="4571C4"/>
    <a:srgbClr val="2F5598"/>
    <a:srgbClr val="4372C4"/>
    <a:srgbClr val="3F70C4"/>
    <a:srgbClr val="005B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8"/>
    <p:restoredTop sz="96291"/>
  </p:normalViewPr>
  <p:slideViewPr>
    <p:cSldViewPr snapToGrid="0" snapToObjects="1" showGuides="1">
      <p:cViewPr varScale="1">
        <p:scale>
          <a:sx n="110" d="100"/>
          <a:sy n="110" d="100"/>
        </p:scale>
        <p:origin x="704" y="176"/>
      </p:cViewPr>
      <p:guideLst>
        <p:guide orient="horz" pos="4200"/>
        <p:guide pos="2405"/>
      </p:guideLst>
    </p:cSldViewPr>
  </p:slideViewPr>
  <p:notesTextViewPr>
    <p:cViewPr>
      <p:scale>
        <a:sx n="1" d="1"/>
        <a:sy n="1" d="1"/>
      </p:scale>
      <p:origin x="0" y="0"/>
    </p:cViewPr>
  </p:notesText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78.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17.xml"/><Relationship Id="rId4" Type="http://schemas.openxmlformats.org/officeDocument/2006/relationships/image" Target="../media/image5.jpe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tags" Target="../tags/tag18.xml"/><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22.xml"/><Relationship Id="rId5" Type="http://schemas.openxmlformats.org/officeDocument/2006/relationships/image" Target="../media/image9.png"/><Relationship Id="rId4" Type="http://schemas.openxmlformats.org/officeDocument/2006/relationships/tags" Target="../tags/tag21.xml"/><Relationship Id="rId3" Type="http://schemas.openxmlformats.org/officeDocument/2006/relationships/image" Target="../media/image7.png"/><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25.xml"/><Relationship Id="rId5" Type="http://schemas.openxmlformats.org/officeDocument/2006/relationships/image" Target="../media/image9.png"/><Relationship Id="rId4" Type="http://schemas.openxmlformats.org/officeDocument/2006/relationships/tags" Target="../tags/tag24.xml"/><Relationship Id="rId3" Type="http://schemas.openxmlformats.org/officeDocument/2006/relationships/image" Target="../media/image7.png"/><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28.xml"/><Relationship Id="rId5" Type="http://schemas.openxmlformats.org/officeDocument/2006/relationships/image" Target="../media/image9.png"/><Relationship Id="rId4" Type="http://schemas.openxmlformats.org/officeDocument/2006/relationships/tags" Target="../tags/tag27.xml"/><Relationship Id="rId3" Type="http://schemas.openxmlformats.org/officeDocument/2006/relationships/image" Target="../media/image7.png"/><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31.xml"/><Relationship Id="rId5" Type="http://schemas.openxmlformats.org/officeDocument/2006/relationships/image" Target="../media/image9.png"/><Relationship Id="rId4" Type="http://schemas.openxmlformats.org/officeDocument/2006/relationships/tags" Target="../tags/tag30.xml"/><Relationship Id="rId3" Type="http://schemas.openxmlformats.org/officeDocument/2006/relationships/image" Target="../media/image7.png"/><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tags" Target="../tags/tag1.xml"/><Relationship Id="rId4" Type="http://schemas.openxmlformats.org/officeDocument/2006/relationships/image" Target="../media/image5.jpe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tags" Target="../tags/tag2.xml"/><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6.xml"/><Relationship Id="rId5" Type="http://schemas.openxmlformats.org/officeDocument/2006/relationships/image" Target="../media/image9.png"/><Relationship Id="rId4" Type="http://schemas.openxmlformats.org/officeDocument/2006/relationships/tags" Target="../tags/tag5.xml"/><Relationship Id="rId3" Type="http://schemas.openxmlformats.org/officeDocument/2006/relationships/image" Target="../media/image7.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9.xml"/><Relationship Id="rId5" Type="http://schemas.openxmlformats.org/officeDocument/2006/relationships/image" Target="../media/image9.png"/><Relationship Id="rId4" Type="http://schemas.openxmlformats.org/officeDocument/2006/relationships/tags" Target="../tags/tag8.xml"/><Relationship Id="rId3" Type="http://schemas.openxmlformats.org/officeDocument/2006/relationships/image" Target="../media/image7.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12.xml"/><Relationship Id="rId5" Type="http://schemas.openxmlformats.org/officeDocument/2006/relationships/image" Target="../media/image9.png"/><Relationship Id="rId4" Type="http://schemas.openxmlformats.org/officeDocument/2006/relationships/tags" Target="../tags/tag11.xml"/><Relationship Id="rId3" Type="http://schemas.openxmlformats.org/officeDocument/2006/relationships/image" Target="../media/image7.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8.png"/><Relationship Id="rId6" Type="http://schemas.openxmlformats.org/officeDocument/2006/relationships/tags" Target="../tags/tag15.xml"/><Relationship Id="rId5" Type="http://schemas.openxmlformats.org/officeDocument/2006/relationships/image" Target="../media/image9.png"/><Relationship Id="rId4" Type="http://schemas.openxmlformats.org/officeDocument/2006/relationships/tags" Target="../tags/tag14.xml"/><Relationship Id="rId3" Type="http://schemas.openxmlformats.org/officeDocument/2006/relationships/image" Target="../media/image7.pn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20000"/>
          </a:blip>
          <a:srcRect t="13773"/>
          <a:stretch>
            <a:fillRect/>
          </a:stretch>
        </p:blipFill>
        <p:spPr>
          <a:xfrm>
            <a:off x="-1" y="0"/>
            <a:ext cx="12232294" cy="6857998"/>
          </a:xfrm>
          <a:prstGeom prst="rect">
            <a:avLst/>
          </a:prstGeom>
        </p:spPr>
      </p:pic>
      <p:sp>
        <p:nvSpPr>
          <p:cNvPr id="7" name="矩形 6"/>
          <p:cNvSpPr/>
          <p:nvPr userDrawn="1"/>
        </p:nvSpPr>
        <p:spPr>
          <a:xfrm>
            <a:off x="-2" y="113"/>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5" name="椭圆 4"/>
          <p:cNvSpPr/>
          <p:nvPr userDrawn="1"/>
        </p:nvSpPr>
        <p:spPr>
          <a:xfrm>
            <a:off x="-466090" y="-1619250"/>
            <a:ext cx="13166725" cy="4490085"/>
          </a:xfrm>
          <a:prstGeom prst="ellipse">
            <a:avLst/>
          </a:prstGeom>
          <a:solidFill>
            <a:srgbClr val="003488"/>
          </a:solidFill>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R"/>
          <p:cNvPicPr>
            <a:picLocks noChangeAspect="1"/>
          </p:cNvPicPr>
          <p:nvPr userDrawn="1"/>
        </p:nvPicPr>
        <p:blipFill>
          <a:blip r:embed="rId3"/>
          <a:srcRect l="18583" t="29834" r="18350" b="45841"/>
          <a:stretch>
            <a:fillRect/>
          </a:stretch>
        </p:blipFill>
        <p:spPr>
          <a:xfrm>
            <a:off x="2748915" y="1077595"/>
            <a:ext cx="6693535" cy="1452245"/>
          </a:xfrm>
          <a:prstGeom prst="flowChartAlternateProcess">
            <a:avLst/>
          </a:prstGeom>
        </p:spPr>
      </p:pic>
      <p:sp>
        <p:nvSpPr>
          <p:cNvPr id="16" name="内容占位符 15"/>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无人智能节点集群可靠性</a:t>
            </a:r>
            <a:r>
              <a:rPr kumimoji="1" lang="zh-CN" altLang="en-US" dirty="0"/>
              <a:t>分析</a:t>
            </a:r>
            <a:endParaRPr kumimoji="1" lang="zh-CN" altLang="en-US" dirty="0"/>
          </a:p>
        </p:txBody>
      </p:sp>
      <p:sp>
        <p:nvSpPr>
          <p:cNvPr id="17" name="内容占位符 15"/>
          <p:cNvSpPr>
            <a:spLocks noGrp="1"/>
          </p:cNvSpPr>
          <p:nvPr>
            <p:ph sz="quarter" idx="11" hasCustomPrompt="1"/>
          </p:nvPr>
        </p:nvSpPr>
        <p:spPr>
          <a:xfrm>
            <a:off x="854123" y="5190094"/>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GB" altLang="zh-CN" sz="1800" b="1" kern="1200" dirty="0">
                <a:solidFill>
                  <a:srgbClr val="3F70C4"/>
                </a:solidFill>
                <a:effectLst/>
                <a:latin typeface="Arial" panose="020B0604020202020204" pitchFamily="34" charset="0"/>
                <a:ea typeface="+mn-ea"/>
                <a:cs typeface="Arial" panose="020B0604020202020204" pitchFamily="34" charset="0"/>
              </a:defRPr>
            </a:lvl1pPr>
          </a:lstStyle>
          <a:p>
            <a:pPr lvl="0"/>
            <a:r>
              <a:rPr kumimoji="1" dirty="0"/>
              <a:t>Reliability Analysis of Clusters of Unmanned Intelligent Nodes</a:t>
            </a:r>
            <a:endParaRPr kumimoj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20000"/>
          </a:blip>
          <a:srcRect t="13773"/>
          <a:stretch>
            <a:fillRect/>
          </a:stretch>
        </p:blipFill>
        <p:spPr>
          <a:xfrm>
            <a:off x="-1" y="0"/>
            <a:ext cx="12232294" cy="6857998"/>
          </a:xfrm>
          <a:prstGeom prst="rect">
            <a:avLst/>
          </a:prstGeom>
        </p:spPr>
      </p:pic>
      <p:sp>
        <p:nvSpPr>
          <p:cNvPr id="7" name="矩形 6"/>
          <p:cNvSpPr/>
          <p:nvPr userDrawn="1"/>
        </p:nvSpPr>
        <p:spPr>
          <a:xfrm>
            <a:off x="-2" y="113"/>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5" name="椭圆 4"/>
          <p:cNvSpPr/>
          <p:nvPr userDrawn="1"/>
        </p:nvSpPr>
        <p:spPr>
          <a:xfrm>
            <a:off x="-466090" y="-1619250"/>
            <a:ext cx="13166725" cy="4490085"/>
          </a:xfrm>
          <a:prstGeom prst="ellipse">
            <a:avLst/>
          </a:prstGeom>
          <a:solidFill>
            <a:srgbClr val="003488"/>
          </a:solidFill>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R"/>
          <p:cNvPicPr>
            <a:picLocks noChangeAspect="1"/>
          </p:cNvPicPr>
          <p:nvPr userDrawn="1"/>
        </p:nvPicPr>
        <p:blipFill>
          <a:blip r:embed="rId3"/>
          <a:srcRect l="18583" t="29834" r="18350" b="45841"/>
          <a:stretch>
            <a:fillRect/>
          </a:stretch>
        </p:blipFill>
        <p:spPr>
          <a:xfrm>
            <a:off x="2748915" y="1077595"/>
            <a:ext cx="6693535" cy="1452245"/>
          </a:xfrm>
          <a:prstGeom prst="flowChartAlternateProcess">
            <a:avLst/>
          </a:prstGeom>
        </p:spPr>
      </p:pic>
      <p:sp>
        <p:nvSpPr>
          <p:cNvPr id="16" name="内容占位符 15"/>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无人智能节点集群可靠性</a:t>
            </a:r>
            <a:r>
              <a:rPr kumimoji="1" lang="zh-CN" altLang="en-US" dirty="0"/>
              <a:t>分析</a:t>
            </a:r>
            <a:endParaRPr kumimoji="1" lang="zh-CN" altLang="en-US" dirty="0"/>
          </a:p>
        </p:txBody>
      </p:sp>
      <p:sp>
        <p:nvSpPr>
          <p:cNvPr id="17" name="内容占位符 15"/>
          <p:cNvSpPr>
            <a:spLocks noGrp="1"/>
          </p:cNvSpPr>
          <p:nvPr>
            <p:ph sz="quarter" idx="11" hasCustomPrompt="1"/>
          </p:nvPr>
        </p:nvSpPr>
        <p:spPr>
          <a:xfrm>
            <a:off x="854123" y="5190094"/>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GB" altLang="zh-CN" sz="1800" b="1" kern="1200" dirty="0">
                <a:solidFill>
                  <a:srgbClr val="3F70C4"/>
                </a:solidFill>
                <a:effectLst/>
                <a:latin typeface="Arial" panose="020B0604020202020204" pitchFamily="34" charset="0"/>
                <a:ea typeface="+mn-ea"/>
                <a:cs typeface="Arial" panose="020B0604020202020204" pitchFamily="34" charset="0"/>
              </a:defRPr>
            </a:lvl1pPr>
          </a:lstStyle>
          <a:p>
            <a:pPr lvl="0"/>
            <a:r>
              <a:rPr kumimoji="1" dirty="0"/>
              <a:t>Reliability Analysis of Clusters of Unmanned Intelligent Nodes</a:t>
            </a:r>
            <a:endParaRPr kumimoj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saturation sat="200000"/>
                    </a14:imgEffect>
                    <a14:imgEffect>
                      <a14:sharpenSoften amount="50000"/>
                    </a14:imgEffect>
                  </a14:imgLayer>
                </a14:imgProps>
              </a:ext>
            </a:extLst>
          </a:blip>
          <a:srcRect t="5141" b="11992"/>
          <a:stretch>
            <a:fillRect/>
          </a:stretch>
        </p:blipFill>
        <p:spPr>
          <a:xfrm>
            <a:off x="0" y="-6692"/>
            <a:ext cx="12192000" cy="6864691"/>
          </a:xfrm>
          <a:prstGeom prst="rect">
            <a:avLst/>
          </a:prstGeom>
        </p:spPr>
      </p:pic>
      <p:pic>
        <p:nvPicPr>
          <p:cNvPr id="4" name="图片 3" descr="R-C"/>
          <p:cNvPicPr>
            <a:picLocks noChangeAspect="1"/>
          </p:cNvPicPr>
          <p:nvPr userDrawn="1"/>
        </p:nvPicPr>
        <p:blipFill>
          <a:blip r:embed="rId4"/>
          <a:stretch>
            <a:fillRect/>
          </a:stretch>
        </p:blipFill>
        <p:spPr>
          <a:xfrm>
            <a:off x="-36830" y="-6985"/>
            <a:ext cx="12255500" cy="6858000"/>
          </a:xfrm>
          <a:prstGeom prst="rect">
            <a:avLst/>
          </a:prstGeom>
        </p:spPr>
      </p:pic>
      <p:sp>
        <p:nvSpPr>
          <p:cNvPr id="7" name="矩形 6"/>
          <p:cNvSpPr/>
          <p:nvPr userDrawn="1"/>
        </p:nvSpPr>
        <p:spPr>
          <a:xfrm>
            <a:off x="5080"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14" name="矩形 13"/>
          <p:cNvSpPr/>
          <p:nvPr userDrawn="1"/>
        </p:nvSpPr>
        <p:spPr>
          <a:xfrm>
            <a:off x="9526270" y="6518910"/>
            <a:ext cx="2205990"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pic>
        <p:nvPicPr>
          <p:cNvPr id="3" name="图片 2" descr="R (2)"/>
          <p:cNvPicPr>
            <a:picLocks noChangeAspect="1"/>
          </p:cNvPicPr>
          <p:nvPr userDrawn="1">
            <p:custDataLst>
              <p:tags r:id="rId5"/>
            </p:custDataLst>
          </p:nvPr>
        </p:nvPicPr>
        <p:blipFill>
          <a:blip r:embed="rId6"/>
          <a:stretch>
            <a:fillRect/>
          </a:stretch>
        </p:blipFill>
        <p:spPr>
          <a:xfrm>
            <a:off x="9789160" y="134620"/>
            <a:ext cx="2468880" cy="712470"/>
          </a:xfrm>
          <a:prstGeom prst="rect">
            <a:avLst/>
          </a:prstGeom>
        </p:spPr>
      </p:pic>
      <p:pic>
        <p:nvPicPr>
          <p:cNvPr id="2" name="图片 1" descr="R (2)(1)(1)"/>
          <p:cNvPicPr>
            <a:picLocks noChangeAspect="1"/>
          </p:cNvPicPr>
          <p:nvPr userDrawn="1"/>
        </p:nvPicPr>
        <p:blipFill>
          <a:blip r:embed="rId7"/>
          <a:stretch>
            <a:fillRect/>
          </a:stretch>
        </p:blipFill>
        <p:spPr>
          <a:xfrm>
            <a:off x="11668125" y="6435725"/>
            <a:ext cx="439420" cy="422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p:cNvPicPr>
            <a:picLocks noChangeAspect="1"/>
          </p:cNvPicPr>
          <p:nvPr userDrawn="1"/>
        </p:nvPicPr>
        <p:blipFill rotWithShape="1">
          <a:blip r:embed="rId2">
            <a:alphaModFix amt="8000"/>
          </a:blip>
          <a:srcRect t="13773"/>
          <a:stretch>
            <a:fillRect/>
          </a:stretch>
        </p:blipFill>
        <p:spPr>
          <a:xfrm>
            <a:off x="-1" y="-6693"/>
            <a:ext cx="12192001" cy="6823516"/>
          </a:xfrm>
          <a:prstGeom prst="rect">
            <a:avLst/>
          </a:prstGeom>
        </p:spPr>
      </p:pic>
      <p:sp>
        <p:nvSpPr>
          <p:cNvPr id="20" name="任意多边形: 形状 59"/>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cxnSp>
        <p:nvCxnSpPr>
          <p:cNvPr id="28" name="直接连接符 60"/>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小标题小标题</a:t>
            </a:r>
            <a:endParaRPr kumimoji="1" lang="zh-CN" altLang="en-US" dirty="0"/>
          </a:p>
        </p:txBody>
      </p:sp>
      <p:sp>
        <p:nvSpPr>
          <p:cNvPr id="35" name="内容占位符 15"/>
          <p:cNvSpPr>
            <a:spLocks noGrp="1"/>
          </p:cNvSpPr>
          <p:nvPr>
            <p:ph sz="quarter" idx="12" hasCustomPrompt="1"/>
          </p:nvPr>
        </p:nvSpPr>
        <p:spPr>
          <a:xfrm>
            <a:off x="5647763" y="3438083"/>
            <a:ext cx="4937651" cy="1905776"/>
          </a:xfrm>
          <a:prstGeom prst="rect">
            <a:avLst/>
          </a:prstGeom>
        </p:spPr>
        <p:txBody>
          <a:bodyPr>
            <a:noAutofit/>
          </a:bodyPr>
          <a:lstStyle>
            <a:lvl1pPr marL="405130" indent="-405130" algn="l">
              <a:buFont typeface="Wingdings" panose="05000000000000000000" pitchFamily="2" charset="2"/>
              <a:buChar char="ü"/>
              <a:defRPr lang="zh-CN" altLang="en-US" sz="28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endParaRPr kumimoji="1" lang="zh-CN" altLang="en-US" dirty="0"/>
          </a:p>
        </p:txBody>
      </p:sp>
      <p:sp>
        <p:nvSpPr>
          <p:cNvPr id="36" name="矩形 35"/>
          <p:cNvSpPr/>
          <p:nvPr userDrawn="1"/>
        </p:nvSpPr>
        <p:spPr>
          <a:xfrm>
            <a:off x="9531350" y="6518910"/>
            <a:ext cx="2200910"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12" name="矩形 11"/>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R (2)"/>
          <p:cNvPicPr>
            <a:picLocks noChangeAspect="1"/>
          </p:cNvPicPr>
          <p:nvPr userDrawn="1"/>
        </p:nvPicPr>
        <p:blipFill>
          <a:blip r:embed="rId3"/>
          <a:stretch>
            <a:fillRect/>
          </a:stretch>
        </p:blipFill>
        <p:spPr>
          <a:xfrm>
            <a:off x="9789160" y="134620"/>
            <a:ext cx="2468880" cy="712470"/>
          </a:xfrm>
          <a:prstGeom prst="rect">
            <a:avLst/>
          </a:prstGeom>
        </p:spPr>
      </p:pic>
      <p:pic>
        <p:nvPicPr>
          <p:cNvPr id="2" name="图片 1" descr="R (2)(1)(1)"/>
          <p:cNvPicPr>
            <a:picLocks noChangeAspect="1"/>
          </p:cNvPicPr>
          <p:nvPr userDrawn="1">
            <p:custDataLst>
              <p:tags r:id="rId4"/>
            </p:custDataLst>
          </p:nvPr>
        </p:nvPicPr>
        <p:blipFill>
          <a:blip r:embed="rId5"/>
          <a:stretch>
            <a:fillRect/>
          </a:stretch>
        </p:blipFill>
        <p:spPr>
          <a:xfrm>
            <a:off x="11668125" y="6435725"/>
            <a:ext cx="439420" cy="422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solidFill>
                            <a:schemeClr val="tx1"/>
                          </a:solidFill>
                          <a:latin typeface="微软雅黑" panose="020B0503020204020204" pitchFamily="34" charset="-122"/>
                          <a:ea typeface="微软雅黑" panose="020B0503020204020204" pitchFamily="34" charset="-122"/>
                        </a:rPr>
                        <a:t>AODV</a:t>
                      </a:r>
                      <a:r>
                        <a:rPr lang="zh-CN" altLang="en-US" sz="1800" dirty="0">
                          <a:solidFill>
                            <a:schemeClr val="tx1"/>
                          </a:solidFill>
                          <a:latin typeface="微软雅黑" panose="020B0503020204020204" pitchFamily="34" charset="-122"/>
                          <a:ea typeface="微软雅黑" panose="020B0503020204020204" pitchFamily="34" charset="-122"/>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实验过程与</a:t>
                      </a:r>
                      <a:r>
                        <a:rPr lang="zh-CN" altLang="en-US" sz="1800" dirty="0">
                          <a:solidFill>
                            <a:schemeClr val="tx1"/>
                          </a:solidFill>
                          <a:latin typeface="微软雅黑" panose="020B0503020204020204" pitchFamily="34" charset="-122"/>
                          <a:ea typeface="微软雅黑" panose="020B0503020204020204" pitchFamily="34" charset="-122"/>
                        </a:rPr>
                        <a:t>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研究背景</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3" name="矩形 22"/>
          <p:cNvSpPr/>
          <p:nvPr userDrawn="1"/>
        </p:nvSpPr>
        <p:spPr>
          <a:xfrm>
            <a:off x="9409430" y="6518910"/>
            <a:ext cx="2322830"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userDrawn="1"/>
        </p:nvGrpSpPr>
        <p:grpSpPr>
          <a:xfrm>
            <a:off x="2240901" y="1074293"/>
            <a:ext cx="7194044" cy="45719"/>
            <a:chOff x="247135" y="747537"/>
            <a:chExt cx="7745928" cy="45719"/>
          </a:xfrm>
        </p:grpSpPr>
        <p:cxnSp>
          <p:nvCxnSpPr>
            <p:cNvPr id="27"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p:cNvSpPr>
            <a:spLocks noGrp="1"/>
          </p:cNvSpPr>
          <p:nvPr>
            <p:ph type="body" sz="quarter" idx="13" hasCustomPrompt="1"/>
          </p:nvPr>
        </p:nvSpPr>
        <p:spPr>
          <a:xfrm>
            <a:off x="2214880" y="388620"/>
            <a:ext cx="721995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lang="zh-CN" altLang="en-US" dirty="0"/>
              <a:t>杭州电子科技大学</a:t>
            </a:r>
            <a:r>
              <a:rPr kumimoji="1" lang="zh-CN" altLang="en-US" dirty="0"/>
              <a:t>计算机学院</a:t>
            </a:r>
            <a:endParaRPr kumimoji="1" lang="zh-CN" altLang="en-US" dirty="0"/>
          </a:p>
        </p:txBody>
      </p:sp>
      <p:sp>
        <p:nvSpPr>
          <p:cNvPr id="30" name="五边形 29"/>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3" name="图片 2" descr="R (3)"/>
          <p:cNvPicPr>
            <a:picLocks noChangeAspect="1"/>
          </p:cNvPicPr>
          <p:nvPr userDrawn="1"/>
        </p:nvPicPr>
        <p:blipFill>
          <a:blip r:embed="rId4"/>
          <a:stretch>
            <a:fillRect/>
          </a:stretch>
        </p:blipFill>
        <p:spPr>
          <a:xfrm>
            <a:off x="444500" y="156210"/>
            <a:ext cx="1047750" cy="1047750"/>
          </a:xfrm>
          <a:prstGeom prst="rect">
            <a:avLst/>
          </a:prstGeom>
        </p:spPr>
      </p:pic>
      <p:pic>
        <p:nvPicPr>
          <p:cNvPr id="6" name="图片 5" descr="图片11"/>
          <p:cNvPicPr>
            <a:picLocks noChangeAspect="1"/>
          </p:cNvPicPr>
          <p:nvPr userDrawn="1"/>
        </p:nvPicPr>
        <p:blipFill>
          <a:blip r:embed="rId5"/>
          <a:stretch>
            <a:fillRect/>
          </a:stretch>
        </p:blipFill>
        <p:spPr>
          <a:xfrm>
            <a:off x="9302750" y="491490"/>
            <a:ext cx="2889250" cy="5742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latin typeface="微软雅黑" panose="020B0503020204020204" pitchFamily="34" charset="-122"/>
                          <a:ea typeface="微软雅黑" panose="020B0503020204020204" pitchFamily="34" charset="-122"/>
                          <a:sym typeface="+mn-ea"/>
                        </a:rPr>
                        <a:t>网络仿真工具的</a:t>
                      </a:r>
                      <a:r>
                        <a:rPr lang="zh-CN" altLang="en-US" sz="1800" dirty="0">
                          <a:latin typeface="微软雅黑" panose="020B0503020204020204" pitchFamily="34" charset="-122"/>
                          <a:ea typeface="微软雅黑" panose="020B0503020204020204" pitchFamily="34" charset="-122"/>
                          <a:sym typeface="+mn-ea"/>
                        </a:rPr>
                        <a:t>选择</a:t>
                      </a:r>
                      <a:endParaRPr lang="zh-CN" altLang="en-US" sz="1800" dirty="0">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AODV</a:t>
              </a:r>
              <a:r>
                <a:rPr lang="zh-CN" altLang="en-US" b="1" dirty="0">
                  <a:latin typeface="微软雅黑" panose="020B0503020204020204" pitchFamily="34" charset="-122"/>
                  <a:ea typeface="微软雅黑" panose="020B0503020204020204" pitchFamily="34" charset="-122"/>
                </a:rPr>
                <a:t>路由协议</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9445625" y="6518910"/>
            <a:ext cx="2286635"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214235"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lang="zh-CN" altLang="en-US" dirty="0"/>
              <a:t>杭州电子科技大学计算机</a:t>
            </a:r>
            <a:r>
              <a:rPr kumimoji="1" lang="zh-CN" altLang="en-US" dirty="0"/>
              <a:t>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网络仿真工具的</a:t>
              </a:r>
              <a:r>
                <a:rPr lang="zh-CN" altLang="en-US" b="1" dirty="0">
                  <a:latin typeface="微软雅黑" panose="020B0503020204020204" pitchFamily="34" charset="-122"/>
                  <a:ea typeface="微软雅黑" panose="020B0503020204020204" pitchFamily="34" charset="-122"/>
                </a:rPr>
                <a:t>选择</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9476105" y="6518910"/>
            <a:ext cx="2256155"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064375"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实验过程与</a:t>
              </a:r>
              <a:r>
                <a:rPr lang="zh-CN" altLang="en-US" b="1" dirty="0">
                  <a:latin typeface="微软雅黑" panose="020B0503020204020204" pitchFamily="34" charset="-122"/>
                  <a:ea typeface="微软雅黑" panose="020B0503020204020204" pitchFamily="34" charset="-122"/>
                </a:rPr>
                <a:t>数据分析</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9561830" y="6518910"/>
            <a:ext cx="2170430"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11327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总结与展望</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nvSpPr>
        <p:spPr>
          <a:xfrm>
            <a:off x="9463405" y="6518910"/>
            <a:ext cx="2268855" cy="284480"/>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本科毕业设计 殷凯</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捷</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08787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sp>
        <p:nvSpPr>
          <p:cNvPr id="7" name="内容占位符 6"/>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defRPr kumimoji="1" lang="zh-CN" altLang="en-US" sz="2000" b="1" kern="1200" spc="110" noProof="0" dirty="0" smtClean="0">
                <a:solidFill>
                  <a:srgbClr val="005BAC"/>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110" normalizeH="0" baseline="0" noProof="0" dirty="0">
                <a:ln>
                  <a:noFill/>
                </a:ln>
                <a:solidFill>
                  <a:srgbClr val="005BAC"/>
                </a:solidFill>
                <a:effectLst/>
                <a:uLnTx/>
                <a:uFillTx/>
                <a:latin typeface="微软雅黑" panose="020B0503020204020204" pitchFamily="34" charset="-122"/>
                <a:ea typeface="微软雅黑" panose="020B0503020204020204" pitchFamily="34" charset="-122"/>
                <a:cs typeface="+mn-cs"/>
              </a:rPr>
              <a:t>资源和示例</a:t>
            </a:r>
            <a:endParaRPr kumimoji="1" lang="zh-CN" altLang="en-US" sz="2000" b="1" i="0" u="none" strike="noStrike" kern="1200" cap="none" spc="110" normalizeH="0" baseline="0" noProof="0" dirty="0">
              <a:ln>
                <a:noFill/>
              </a:ln>
              <a:solidFill>
                <a:srgbClr val="005BAC"/>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R (3)"/>
          <p:cNvPicPr>
            <a:picLocks noChangeAspect="1"/>
          </p:cNvPicPr>
          <p:nvPr userDrawn="1">
            <p:custDataLst>
              <p:tags r:id="rId2"/>
            </p:custDataLst>
          </p:nvPr>
        </p:nvPicPr>
        <p:blipFill>
          <a:blip r:embed="rId3"/>
          <a:stretch>
            <a:fillRect/>
          </a:stretch>
        </p:blipFill>
        <p:spPr>
          <a:xfrm>
            <a:off x="109855" y="121920"/>
            <a:ext cx="688340" cy="688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saturation sat="200000"/>
                    </a14:imgEffect>
                    <a14:imgEffect>
                      <a14:sharpenSoften amount="50000"/>
                    </a14:imgEffect>
                  </a14:imgLayer>
                </a14:imgProps>
              </a:ext>
            </a:extLst>
          </a:blip>
          <a:srcRect t="5141" b="11992"/>
          <a:stretch>
            <a:fillRect/>
          </a:stretch>
        </p:blipFill>
        <p:spPr>
          <a:xfrm>
            <a:off x="0" y="-6692"/>
            <a:ext cx="12192000" cy="6864691"/>
          </a:xfrm>
          <a:prstGeom prst="rect">
            <a:avLst/>
          </a:prstGeom>
        </p:spPr>
      </p:pic>
      <p:pic>
        <p:nvPicPr>
          <p:cNvPr id="4" name="图片 3" descr="R-C"/>
          <p:cNvPicPr>
            <a:picLocks noChangeAspect="1"/>
          </p:cNvPicPr>
          <p:nvPr userDrawn="1"/>
        </p:nvPicPr>
        <p:blipFill>
          <a:blip r:embed="rId4"/>
          <a:stretch>
            <a:fillRect/>
          </a:stretch>
        </p:blipFill>
        <p:spPr>
          <a:xfrm>
            <a:off x="-36830" y="-6985"/>
            <a:ext cx="12255500" cy="6858000"/>
          </a:xfrm>
          <a:prstGeom prst="rect">
            <a:avLst/>
          </a:prstGeom>
        </p:spPr>
      </p:pic>
      <p:sp>
        <p:nvSpPr>
          <p:cNvPr id="7" name="矩形 6"/>
          <p:cNvSpPr/>
          <p:nvPr userDrawn="1"/>
        </p:nvSpPr>
        <p:spPr>
          <a:xfrm>
            <a:off x="5080"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pic>
        <p:nvPicPr>
          <p:cNvPr id="3" name="图片 2" descr="R (2)"/>
          <p:cNvPicPr>
            <a:picLocks noChangeAspect="1"/>
          </p:cNvPicPr>
          <p:nvPr userDrawn="1">
            <p:custDataLst>
              <p:tags r:id="rId5"/>
            </p:custDataLst>
          </p:nvPr>
        </p:nvPicPr>
        <p:blipFill>
          <a:blip r:embed="rId6"/>
          <a:stretch>
            <a:fillRect/>
          </a:stretch>
        </p:blipFill>
        <p:spPr>
          <a:xfrm>
            <a:off x="9789160" y="134620"/>
            <a:ext cx="2468880" cy="712470"/>
          </a:xfrm>
          <a:prstGeom prst="rect">
            <a:avLst/>
          </a:prstGeom>
        </p:spPr>
      </p:pic>
      <p:pic>
        <p:nvPicPr>
          <p:cNvPr id="2" name="图片 1" descr="R (2)(1)(1)"/>
          <p:cNvPicPr>
            <a:picLocks noChangeAspect="1"/>
          </p:cNvPicPr>
          <p:nvPr userDrawn="1"/>
        </p:nvPicPr>
        <p:blipFill>
          <a:blip r:embed="rId7"/>
          <a:stretch>
            <a:fillRect/>
          </a:stretch>
        </p:blipFill>
        <p:spPr>
          <a:xfrm>
            <a:off x="11668125" y="6435725"/>
            <a:ext cx="439420" cy="422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p:cNvPicPr>
            <a:picLocks noChangeAspect="1"/>
          </p:cNvPicPr>
          <p:nvPr userDrawn="1"/>
        </p:nvPicPr>
        <p:blipFill rotWithShape="1">
          <a:blip r:embed="rId2">
            <a:alphaModFix amt="8000"/>
          </a:blip>
          <a:srcRect t="13773"/>
          <a:stretch>
            <a:fillRect/>
          </a:stretch>
        </p:blipFill>
        <p:spPr>
          <a:xfrm>
            <a:off x="-1" y="-6693"/>
            <a:ext cx="12192001" cy="6823516"/>
          </a:xfrm>
          <a:prstGeom prst="rect">
            <a:avLst/>
          </a:prstGeom>
        </p:spPr>
      </p:pic>
      <p:sp>
        <p:nvSpPr>
          <p:cNvPr id="20" name="任意多边形: 形状 59"/>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矩形 21"/>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cxnSp>
        <p:nvCxnSpPr>
          <p:cNvPr id="28" name="直接连接符 60"/>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小标题小标题</a:t>
            </a:r>
            <a:endParaRPr kumimoji="1" lang="zh-CN" altLang="en-US" dirty="0"/>
          </a:p>
        </p:txBody>
      </p:sp>
      <p:sp>
        <p:nvSpPr>
          <p:cNvPr id="35" name="内容占位符 15"/>
          <p:cNvSpPr>
            <a:spLocks noGrp="1"/>
          </p:cNvSpPr>
          <p:nvPr>
            <p:ph sz="quarter" idx="12" hasCustomPrompt="1"/>
          </p:nvPr>
        </p:nvSpPr>
        <p:spPr>
          <a:xfrm>
            <a:off x="5647763" y="3438083"/>
            <a:ext cx="4937651" cy="1905776"/>
          </a:xfrm>
          <a:prstGeom prst="rect">
            <a:avLst/>
          </a:prstGeom>
        </p:spPr>
        <p:txBody>
          <a:bodyPr>
            <a:noAutofit/>
          </a:bodyPr>
          <a:lstStyle>
            <a:lvl1pPr marL="405130" indent="-405130" algn="l">
              <a:buFont typeface="Wingdings" panose="05000000000000000000" pitchFamily="2" charset="2"/>
              <a:buChar char="ü"/>
              <a:defRPr lang="zh-CN" altLang="en-US" sz="2800" b="1" i="0" kern="1200" spc="140" baseline="0" dirty="0" smtClean="0">
                <a:solidFill>
                  <a:srgbClr val="4571C4"/>
                </a:solidFill>
                <a:latin typeface="Arial" panose="020B0604020202020204" pitchFamily="34" charset="0"/>
                <a:ea typeface="微软雅黑"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endParaRPr kumimoji="1" lang="zh-CN" altLang="en-US" dirty="0"/>
          </a:p>
        </p:txBody>
      </p:sp>
      <p:sp>
        <p:nvSpPr>
          <p:cNvPr id="12" name="矩形 11"/>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R (2)"/>
          <p:cNvPicPr>
            <a:picLocks noChangeAspect="1"/>
          </p:cNvPicPr>
          <p:nvPr userDrawn="1"/>
        </p:nvPicPr>
        <p:blipFill>
          <a:blip r:embed="rId3"/>
          <a:stretch>
            <a:fillRect/>
          </a:stretch>
        </p:blipFill>
        <p:spPr>
          <a:xfrm>
            <a:off x="9789160" y="134620"/>
            <a:ext cx="2468880" cy="712470"/>
          </a:xfrm>
          <a:prstGeom prst="rect">
            <a:avLst/>
          </a:prstGeom>
        </p:spPr>
      </p:pic>
      <p:pic>
        <p:nvPicPr>
          <p:cNvPr id="2" name="图片 1" descr="R (2)(1)(1)"/>
          <p:cNvPicPr>
            <a:picLocks noChangeAspect="1"/>
          </p:cNvPicPr>
          <p:nvPr userDrawn="1">
            <p:custDataLst>
              <p:tags r:id="rId4"/>
            </p:custDataLst>
          </p:nvPr>
        </p:nvPicPr>
        <p:blipFill>
          <a:blip r:embed="rId5"/>
          <a:stretch>
            <a:fillRect/>
          </a:stretch>
        </p:blipFill>
        <p:spPr>
          <a:xfrm>
            <a:off x="11668125" y="6435725"/>
            <a:ext cx="439420" cy="422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solidFill>
                            <a:schemeClr val="tx1"/>
                          </a:solidFill>
                          <a:latin typeface="微软雅黑" panose="020B0503020204020204" pitchFamily="34" charset="-122"/>
                          <a:ea typeface="微软雅黑" panose="020B0503020204020204" pitchFamily="34" charset="-122"/>
                        </a:rPr>
                        <a:t>AODV</a:t>
                      </a:r>
                      <a:r>
                        <a:rPr lang="zh-CN" altLang="en-US" sz="1800" dirty="0">
                          <a:solidFill>
                            <a:schemeClr val="tx1"/>
                          </a:solidFill>
                          <a:latin typeface="微软雅黑" panose="020B0503020204020204" pitchFamily="34" charset="-122"/>
                          <a:ea typeface="微软雅黑" panose="020B0503020204020204" pitchFamily="34" charset="-122"/>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实验过程与</a:t>
                      </a:r>
                      <a:r>
                        <a:rPr lang="zh-CN" altLang="en-US" sz="1800" dirty="0">
                          <a:solidFill>
                            <a:schemeClr val="tx1"/>
                          </a:solidFill>
                          <a:latin typeface="微软雅黑" panose="020B0503020204020204" pitchFamily="34" charset="-122"/>
                          <a:ea typeface="微软雅黑" panose="020B0503020204020204" pitchFamily="34" charset="-122"/>
                        </a:rPr>
                        <a:t>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研究背景</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userDrawn="1"/>
        </p:nvGrpSpPr>
        <p:grpSpPr>
          <a:xfrm>
            <a:off x="2240901" y="1074293"/>
            <a:ext cx="7194044" cy="45719"/>
            <a:chOff x="247135" y="747537"/>
            <a:chExt cx="7745928" cy="45719"/>
          </a:xfrm>
        </p:grpSpPr>
        <p:cxnSp>
          <p:nvCxnSpPr>
            <p:cNvPr id="27"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p:cNvSpPr>
            <a:spLocks noGrp="1"/>
          </p:cNvSpPr>
          <p:nvPr>
            <p:ph type="body" sz="quarter" idx="13" hasCustomPrompt="1"/>
          </p:nvPr>
        </p:nvSpPr>
        <p:spPr>
          <a:xfrm>
            <a:off x="2214880" y="388620"/>
            <a:ext cx="721995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lang="zh-CN" altLang="en-US" dirty="0"/>
              <a:t>杭州电子科技大学</a:t>
            </a:r>
            <a:r>
              <a:rPr kumimoji="1" lang="zh-CN" altLang="en-US" dirty="0"/>
              <a:t>计算机学院</a:t>
            </a:r>
            <a:endParaRPr kumimoji="1" lang="zh-CN" altLang="en-US" dirty="0"/>
          </a:p>
        </p:txBody>
      </p:sp>
      <p:sp>
        <p:nvSpPr>
          <p:cNvPr id="30" name="五边形 29"/>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3" name="图片 2" descr="R (3)"/>
          <p:cNvPicPr>
            <a:picLocks noChangeAspect="1"/>
          </p:cNvPicPr>
          <p:nvPr userDrawn="1"/>
        </p:nvPicPr>
        <p:blipFill>
          <a:blip r:embed="rId4"/>
          <a:stretch>
            <a:fillRect/>
          </a:stretch>
        </p:blipFill>
        <p:spPr>
          <a:xfrm>
            <a:off x="444500" y="156210"/>
            <a:ext cx="1047750" cy="1047750"/>
          </a:xfrm>
          <a:prstGeom prst="rect">
            <a:avLst/>
          </a:prstGeom>
        </p:spPr>
      </p:pic>
      <p:pic>
        <p:nvPicPr>
          <p:cNvPr id="6" name="图片 5" descr="图片11"/>
          <p:cNvPicPr>
            <a:picLocks noChangeAspect="1"/>
          </p:cNvPicPr>
          <p:nvPr userDrawn="1"/>
        </p:nvPicPr>
        <p:blipFill>
          <a:blip r:embed="rId5"/>
          <a:stretch>
            <a:fillRect/>
          </a:stretch>
        </p:blipFill>
        <p:spPr>
          <a:xfrm>
            <a:off x="9302750" y="491490"/>
            <a:ext cx="2889250" cy="5742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latin typeface="微软雅黑" panose="020B0503020204020204" pitchFamily="34" charset="-122"/>
                          <a:ea typeface="微软雅黑" panose="020B0503020204020204" pitchFamily="34" charset="-122"/>
                          <a:sym typeface="+mn-ea"/>
                        </a:rPr>
                        <a:t>网络仿真工具的</a:t>
                      </a:r>
                      <a:r>
                        <a:rPr lang="zh-CN" altLang="en-US" sz="1800" dirty="0">
                          <a:latin typeface="微软雅黑" panose="020B0503020204020204" pitchFamily="34" charset="-122"/>
                          <a:ea typeface="微软雅黑" panose="020B0503020204020204" pitchFamily="34" charset="-122"/>
                          <a:sym typeface="+mn-ea"/>
                        </a:rPr>
                        <a:t>选择</a:t>
                      </a:r>
                      <a:endParaRPr lang="zh-CN" altLang="en-US" sz="1800" dirty="0">
                        <a:latin typeface="微软雅黑" panose="020B0503020204020204" pitchFamily="34" charset="-122"/>
                        <a:ea typeface="微软雅黑" panose="020B0503020204020204" pitchFamily="34" charset="-122"/>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AODV</a:t>
              </a:r>
              <a:r>
                <a:rPr lang="zh-CN" altLang="en-US" b="1" dirty="0">
                  <a:latin typeface="微软雅黑" panose="020B0503020204020204" pitchFamily="34" charset="-122"/>
                  <a:ea typeface="微软雅黑" panose="020B0503020204020204" pitchFamily="34" charset="-122"/>
                </a:rPr>
                <a:t>路由协议</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214235"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lang="zh-CN" altLang="en-US" dirty="0"/>
              <a:t>杭州电子科技大学计算机</a:t>
            </a:r>
            <a:r>
              <a:rPr kumimoji="1" lang="zh-CN" altLang="en-US" dirty="0"/>
              <a:t>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网络仿真工具的</a:t>
              </a:r>
              <a:r>
                <a:rPr lang="zh-CN" altLang="en-US" b="1" dirty="0">
                  <a:latin typeface="微软雅黑" panose="020B0503020204020204" pitchFamily="34" charset="-122"/>
                  <a:ea typeface="微软雅黑" panose="020B0503020204020204" pitchFamily="34" charset="-122"/>
                </a:rPr>
                <a:t>选择</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11303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en-US" sz="1400" b="0" i="0" kern="1200" spc="130" baseline="0" noProof="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064375"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实验过程与</a:t>
              </a:r>
              <a:r>
                <a:rPr lang="zh-CN" altLang="en-US" b="1" dirty="0">
                  <a:latin typeface="微软雅黑" panose="020B0503020204020204" pitchFamily="34" charset="-122"/>
                  <a:ea typeface="微软雅黑" panose="020B0503020204020204" pitchFamily="34" charset="-122"/>
                </a:rPr>
                <a:t>数据分析</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11327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p:cNvGraphicFramePr>
            <a:graphicFrameLocks noGrp="1"/>
          </p:cNvGraphicFramePr>
          <p:nvPr userDrawn="1"/>
        </p:nvGraphicFramePr>
        <p:xfrm>
          <a:off x="-11035" y="1353710"/>
          <a:ext cx="1970006" cy="4408763"/>
        </p:xfrm>
        <a:graphic>
          <a:graphicData uri="http://schemas.openxmlformats.org/drawingml/2006/table">
            <a:tbl>
              <a:tblPr>
                <a:tableStyleId>{2D5ABB26-0587-4C30-8999-92F81FD0307C}</a:tableStyleId>
              </a:tblPr>
              <a:tblGrid>
                <a:gridCol w="1970006"/>
              </a:tblGrid>
              <a:tr h="876826">
                <a:tc>
                  <a:txBody>
                    <a:bodyPr/>
                    <a:lstStyle/>
                    <a:p>
                      <a:pPr algn="ctr"/>
                      <a:r>
                        <a:rPr lang="zh-CN" altLang="en-US" dirty="0"/>
                        <a:t>研究背景</a:t>
                      </a: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en-US" altLang="zh-CN" sz="1800" dirty="0">
                          <a:latin typeface="微软雅黑" panose="020B0503020204020204" pitchFamily="34" charset="-122"/>
                          <a:ea typeface="微软雅黑" panose="020B0503020204020204" pitchFamily="34" charset="-122"/>
                          <a:sym typeface="+mn-ea"/>
                        </a:rPr>
                        <a:t>AODV</a:t>
                      </a:r>
                      <a:r>
                        <a:rPr lang="zh-CN" altLang="en-US" sz="1800" dirty="0">
                          <a:latin typeface="微软雅黑" panose="020B0503020204020204" pitchFamily="34" charset="-122"/>
                          <a:ea typeface="微软雅黑" panose="020B0503020204020204" pitchFamily="34" charset="-122"/>
                          <a:sym typeface="+mn-ea"/>
                        </a:rPr>
                        <a:t>路由协议</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网络仿真工具的</a:t>
                      </a:r>
                      <a:r>
                        <a:rPr lang="zh-CN" altLang="en-US" sz="1800" dirty="0">
                          <a:solidFill>
                            <a:schemeClr val="tx1"/>
                          </a:solidFill>
                          <a:latin typeface="微软雅黑" panose="020B0503020204020204" pitchFamily="34" charset="-122"/>
                          <a:ea typeface="微软雅黑" panose="020B0503020204020204" pitchFamily="34" charset="-122"/>
                        </a:rPr>
                        <a:t>选择</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901459">
                <a:tc>
                  <a:txBody>
                    <a:bodyPr/>
                    <a:lstStyle/>
                    <a:p>
                      <a:pPr algn="ctr"/>
                      <a:r>
                        <a:rPr lang="zh-CN" altLang="en-US" sz="1800" dirty="0">
                          <a:latin typeface="微软雅黑" panose="020B0503020204020204" pitchFamily="34" charset="-122"/>
                          <a:ea typeface="微软雅黑" panose="020B0503020204020204" pitchFamily="34" charset="-122"/>
                          <a:sym typeface="+mn-ea"/>
                        </a:rPr>
                        <a:t>实验过程与数据分析</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endParaRPr lang="zh-CN" altLang="en-US" sz="18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总结与展望</a:t>
              </a:r>
              <a:endParaRPr lang="zh-CN" altLang="en-US" b="1" dirty="0">
                <a:latin typeface="微软雅黑" panose="020B0503020204020204" pitchFamily="34" charset="-122"/>
                <a:ea typeface="微软雅黑" panose="020B0503020204020204" pitchFamily="34" charset="-122"/>
              </a:endParaRPr>
            </a:p>
          </p:txBody>
        </p:sp>
        <p:sp>
          <p:nvSpPr>
            <p:cNvPr id="19" name="等腰三角形 11"/>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12822" y="6530593"/>
            <a:ext cx="3856892" cy="284480"/>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无人智能节点集群可靠性</a:t>
            </a:r>
            <a:r>
              <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rPr>
              <a:t>分析</a:t>
            </a:r>
            <a:endParaRPr lang="zh-CN" altLang="zh-CN" sz="1400" b="0" i="0" kern="1200" spc="130" baseline="0" dirty="0">
              <a:solidFill>
                <a:srgbClr val="FFFFFF"/>
              </a:solidFill>
              <a:effectLst/>
              <a:latin typeface="微软雅黑 Light" panose="020B0502040204020203" pitchFamily="34" charset="-122"/>
              <a:ea typeface="微软雅黑 Light" panose="020B0502040204020203" pitchFamily="34" charset="-122"/>
              <a:cs typeface="+mn-cs"/>
            </a:endParaRPr>
          </a:p>
        </p:txBody>
      </p:sp>
      <p:sp>
        <p:nvSpPr>
          <p:cNvPr id="25" name="等腰三角形 9"/>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边形 22"/>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pSp>
        <p:nvGrpSpPr>
          <p:cNvPr id="31" name="组合 30"/>
          <p:cNvGrpSpPr/>
          <p:nvPr userDrawn="1"/>
        </p:nvGrpSpPr>
        <p:grpSpPr>
          <a:xfrm>
            <a:off x="2240901" y="1074293"/>
            <a:ext cx="7194044" cy="45719"/>
            <a:chOff x="247135" y="747537"/>
            <a:chExt cx="7745928" cy="45719"/>
          </a:xfrm>
        </p:grpSpPr>
        <p:cxnSp>
          <p:nvCxnSpPr>
            <p:cNvPr id="32" name="直接连接符 53"/>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p:cNvSpPr>
            <a:spLocks noGrp="1"/>
          </p:cNvSpPr>
          <p:nvPr>
            <p:ph type="body" sz="quarter" idx="13" hasCustomPrompt="1"/>
          </p:nvPr>
        </p:nvSpPr>
        <p:spPr>
          <a:xfrm>
            <a:off x="2214880" y="388620"/>
            <a:ext cx="7087870" cy="582930"/>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微软雅黑" panose="020B0503020204020204" pitchFamily="34" charset="-122"/>
                <a:cs typeface="+mn-cs"/>
              </a:defRPr>
            </a:lvl1pPr>
          </a:lstStyle>
          <a:p>
            <a:pPr marL="0" lvl="0" algn="l" defTabSz="609600" rtl="0" eaLnBrk="1" fontAlgn="base" latinLnBrk="0" hangingPunct="1">
              <a:spcBef>
                <a:spcPct val="0"/>
              </a:spcBef>
              <a:spcAft>
                <a:spcPct val="0"/>
              </a:spcAft>
              <a:defRPr/>
            </a:pPr>
            <a:r>
              <a:rPr kumimoji="1">
                <a:sym typeface="+mn-ea"/>
              </a:rPr>
              <a:t>杭州电子科技大学计算机学院</a:t>
            </a:r>
            <a:endParaRPr kumimoji="1" lang="zh-CN" altLang="en-US" dirty="0"/>
          </a:p>
        </p:txBody>
      </p:sp>
      <p:pic>
        <p:nvPicPr>
          <p:cNvPr id="2" name="图片 1" descr="R (2)(1)(1)"/>
          <p:cNvPicPr>
            <a:picLocks noChangeAspect="1"/>
          </p:cNvPicPr>
          <p:nvPr userDrawn="1">
            <p:custDataLst>
              <p:tags r:id="rId2"/>
            </p:custDataLst>
          </p:nvPr>
        </p:nvPicPr>
        <p:blipFill>
          <a:blip r:embed="rId3"/>
          <a:stretch>
            <a:fillRect/>
          </a:stretch>
        </p:blipFill>
        <p:spPr>
          <a:xfrm>
            <a:off x="11668125" y="6435725"/>
            <a:ext cx="439420" cy="422275"/>
          </a:xfrm>
          <a:prstGeom prst="rect">
            <a:avLst/>
          </a:prstGeom>
        </p:spPr>
      </p:pic>
      <p:pic>
        <p:nvPicPr>
          <p:cNvPr id="6" name="图片 5" descr="图片11"/>
          <p:cNvPicPr>
            <a:picLocks noChangeAspect="1"/>
          </p:cNvPicPr>
          <p:nvPr userDrawn="1">
            <p:custDataLst>
              <p:tags r:id="rId4"/>
            </p:custDataLst>
          </p:nvPr>
        </p:nvPicPr>
        <p:blipFill>
          <a:blip r:embed="rId5"/>
          <a:stretch>
            <a:fillRect/>
          </a:stretch>
        </p:blipFill>
        <p:spPr>
          <a:xfrm>
            <a:off x="9302750" y="491490"/>
            <a:ext cx="2889250" cy="5742305"/>
          </a:xfrm>
          <a:prstGeom prst="rect">
            <a:avLst/>
          </a:prstGeom>
        </p:spPr>
      </p:pic>
      <p:pic>
        <p:nvPicPr>
          <p:cNvPr id="3" name="图片 2" descr="R (3)"/>
          <p:cNvPicPr>
            <a:picLocks noChangeAspect="1"/>
          </p:cNvPicPr>
          <p:nvPr userDrawn="1">
            <p:custDataLst>
              <p:tags r:id="rId6"/>
            </p:custDataLst>
          </p:nvPr>
        </p:nvPicPr>
        <p:blipFill>
          <a:blip r:embed="rId7"/>
          <a:stretch>
            <a:fillRect/>
          </a:stretch>
        </p:blipFill>
        <p:spPr>
          <a:xfrm>
            <a:off x="444500" y="156210"/>
            <a:ext cx="1047750" cy="1047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sp>
        <p:nvSpPr>
          <p:cNvPr id="7" name="内容占位符 6"/>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defRPr kumimoji="1" lang="zh-CN" altLang="en-US" sz="2000" b="1" kern="1200" spc="110" noProof="0" dirty="0" smtClean="0">
                <a:solidFill>
                  <a:srgbClr val="005BAC"/>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110" normalizeH="0" baseline="0" noProof="0" dirty="0">
                <a:ln>
                  <a:noFill/>
                </a:ln>
                <a:solidFill>
                  <a:srgbClr val="005BAC"/>
                </a:solidFill>
                <a:effectLst/>
                <a:uLnTx/>
                <a:uFillTx/>
                <a:latin typeface="微软雅黑" panose="020B0503020204020204" pitchFamily="34" charset="-122"/>
                <a:ea typeface="微软雅黑" panose="020B0503020204020204" pitchFamily="34" charset="-122"/>
                <a:cs typeface="+mn-cs"/>
              </a:rPr>
              <a:t>资源和示例</a:t>
            </a:r>
            <a:endParaRPr kumimoji="1" lang="zh-CN" altLang="en-US" sz="2000" b="1" i="0" u="none" strike="noStrike" kern="1200" cap="none" spc="110" normalizeH="0" baseline="0" noProof="0" dirty="0">
              <a:ln>
                <a:noFill/>
              </a:ln>
              <a:solidFill>
                <a:srgbClr val="005BAC"/>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R (3)"/>
          <p:cNvPicPr>
            <a:picLocks noChangeAspect="1"/>
          </p:cNvPicPr>
          <p:nvPr userDrawn="1">
            <p:custDataLst>
              <p:tags r:id="rId2"/>
            </p:custDataLst>
          </p:nvPr>
        </p:nvPicPr>
        <p:blipFill>
          <a:blip r:embed="rId3"/>
          <a:stretch>
            <a:fillRect/>
          </a:stretch>
        </p:blipFill>
        <p:spPr>
          <a:xfrm>
            <a:off x="109855" y="121920"/>
            <a:ext cx="688340" cy="688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image" Target="../media/image14.png"/><Relationship Id="rId2" Type="http://schemas.openxmlformats.org/officeDocument/2006/relationships/tags" Target="../tags/tag61.xml"/><Relationship Id="rId1" Type="http://schemas.openxmlformats.org/officeDocument/2006/relationships/tags" Target="../tags/tag60.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5.png"/><Relationship Id="rId2" Type="http://schemas.openxmlformats.org/officeDocument/2006/relationships/tags" Target="../tags/tag65.xml"/><Relationship Id="rId1" Type="http://schemas.openxmlformats.org/officeDocument/2006/relationships/tags" Target="../tags/tag6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15.png"/><Relationship Id="rId2" Type="http://schemas.openxmlformats.org/officeDocument/2006/relationships/tags" Target="../tags/tag70.xml"/><Relationship Id="rId1" Type="http://schemas.openxmlformats.org/officeDocument/2006/relationships/tags" Target="../tags/tag6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image" Target="../media/image17.png"/><Relationship Id="rId5" Type="http://schemas.openxmlformats.org/officeDocument/2006/relationships/tags" Target="../tags/tag76.xml"/><Relationship Id="rId4" Type="http://schemas.openxmlformats.org/officeDocument/2006/relationships/image" Target="../media/image16.png"/><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image" Target="../media/image19.png"/><Relationship Id="rId1" Type="http://schemas.openxmlformats.org/officeDocument/2006/relationships/tags" Target="../tags/tag94.xml"/></Relationships>
</file>

<file path=ppt/slides/_rels/slide2.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5" Type="http://schemas.openxmlformats.org/officeDocument/2006/relationships/slideLayout" Target="../slideLayouts/slideLayout2.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s>
</file>

<file path=ppt/slides/_rels/slide21.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image" Target="../media/image21.png"/><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20.png"/><Relationship Id="rId10" Type="http://schemas.openxmlformats.org/officeDocument/2006/relationships/slideLayout" Target="../slideLayouts/slideLayout5.xml"/><Relationship Id="rId1" Type="http://schemas.openxmlformats.org/officeDocument/2006/relationships/tags" Target="../tags/tag10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image" Target="../media/image22.jpeg"/><Relationship Id="rId1" Type="http://schemas.openxmlformats.org/officeDocument/2006/relationships/tags" Target="../tags/tag109.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tags" Target="../tags/tag119.xml"/><Relationship Id="rId6" Type="http://schemas.openxmlformats.org/officeDocument/2006/relationships/image" Target="../media/image23.png"/><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8" Type="http://schemas.openxmlformats.org/officeDocument/2006/relationships/slideLayout" Target="../slideLayouts/slideLayout7.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image" Target="../media/image26.png"/><Relationship Id="rId13" Type="http://schemas.openxmlformats.org/officeDocument/2006/relationships/tags" Target="../tags/tag130.xml"/><Relationship Id="rId12" Type="http://schemas.openxmlformats.org/officeDocument/2006/relationships/image" Target="../media/image25.png"/><Relationship Id="rId11" Type="http://schemas.openxmlformats.org/officeDocument/2006/relationships/tags" Target="../tags/tag129.xml"/><Relationship Id="rId10" Type="http://schemas.openxmlformats.org/officeDocument/2006/relationships/image" Target="../media/image24.png"/><Relationship Id="rId1" Type="http://schemas.openxmlformats.org/officeDocument/2006/relationships/tags" Target="../tags/tag120.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tags" Target="../tags/tag135.xml"/><Relationship Id="rId1" Type="http://schemas.openxmlformats.org/officeDocument/2006/relationships/tags" Target="../tags/tag134.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137.xml"/><Relationship Id="rId1" Type="http://schemas.openxmlformats.org/officeDocument/2006/relationships/tags" Target="../tags/tag136.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41.xml"/><Relationship Id="rId4" Type="http://schemas.openxmlformats.org/officeDocument/2006/relationships/image" Target="../media/image25.png"/><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45.xml"/><Relationship Id="rId4" Type="http://schemas.openxmlformats.org/officeDocument/2006/relationships/image" Target="../media/image26.png"/><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147.xml"/><Relationship Id="rId1" Type="http://schemas.openxmlformats.org/officeDocument/2006/relationships/tags" Target="../tags/tag146.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50.xml"/><Relationship Id="rId3" Type="http://schemas.openxmlformats.org/officeDocument/2006/relationships/image" Target="../media/image33.png"/><Relationship Id="rId2" Type="http://schemas.openxmlformats.org/officeDocument/2006/relationships/tags" Target="../tags/tag149.xml"/><Relationship Id="rId1" Type="http://schemas.openxmlformats.org/officeDocument/2006/relationships/tags" Target="../tags/tag148.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tags" Target="../tags/tag154.xml"/><Relationship Id="rId4" Type="http://schemas.openxmlformats.org/officeDocument/2006/relationships/image" Target="../media/image34.png"/><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tags" Target="../tags/tag158.xml"/><Relationship Id="rId4" Type="http://schemas.openxmlformats.org/officeDocument/2006/relationships/image" Target="../media/image36.png"/><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image" Target="../media/image39.png"/><Relationship Id="rId1" Type="http://schemas.openxmlformats.org/officeDocument/2006/relationships/tags" Target="../tags/tag16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8.xml"/><Relationship Id="rId1" Type="http://schemas.openxmlformats.org/officeDocument/2006/relationships/tags" Target="../tags/tag1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tags" Target="../tags/tag47.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54.xml"/><Relationship Id="rId3" Type="http://schemas.openxmlformats.org/officeDocument/2006/relationships/image" Target="../media/image11.png"/><Relationship Id="rId2" Type="http://schemas.openxmlformats.org/officeDocument/2006/relationships/tags" Target="../tags/tag53.xml"/><Relationship Id="rId1" Type="http://schemas.openxmlformats.org/officeDocument/2006/relationships/tags" Target="../tags/tag52.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tags" Target="../tags/tag56.xml"/><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59.xml"/><Relationship Id="rId3" Type="http://schemas.openxmlformats.org/officeDocument/2006/relationships/image" Target="../media/image13.png"/><Relationship Id="rId2" Type="http://schemas.openxmlformats.org/officeDocument/2006/relationships/tags" Target="../tags/tag58.xml"/><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kumimoji="1" lang="zh-CN" altLang="en-US" dirty="0"/>
          </a:p>
        </p:txBody>
      </p:sp>
      <p:sp>
        <p:nvSpPr>
          <p:cNvPr id="3" name="内容占位符 2"/>
          <p:cNvSpPr>
            <a:spLocks noGrp="1"/>
          </p:cNvSpPr>
          <p:nvPr>
            <p:ph sz="quarter" idx="11"/>
          </p:nvPr>
        </p:nvSpPr>
        <p:spPr/>
        <p:txBody>
          <a:bodyPr/>
          <a:lstStyle/>
          <a:p>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移动自组织网络的几种路由协议</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典型协议在无人智能节点集群中的性能分析</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4" name="图片 3" descr="屏幕截图 2023-05-23 000901"/>
          <p:cNvPicPr>
            <a:picLocks noChangeAspect="1"/>
          </p:cNvPicPr>
          <p:nvPr/>
        </p:nvPicPr>
        <p:blipFill>
          <a:blip r:embed="rId3"/>
          <a:stretch>
            <a:fillRect/>
          </a:stretch>
        </p:blipFill>
        <p:spPr>
          <a:xfrm>
            <a:off x="2948305" y="2379345"/>
            <a:ext cx="8391525" cy="1937385"/>
          </a:xfrm>
          <a:prstGeom prst="rect">
            <a:avLst/>
          </a:prstGeom>
        </p:spPr>
      </p:pic>
      <p:sp>
        <p:nvSpPr>
          <p:cNvPr id="8" name="文本框 7"/>
          <p:cNvSpPr txBox="1"/>
          <p:nvPr>
            <p:custDataLst>
              <p:tags r:id="rId4"/>
            </p:custDataLst>
          </p:nvPr>
        </p:nvSpPr>
        <p:spPr>
          <a:xfrm>
            <a:off x="3176270" y="4489450"/>
            <a:ext cx="8953500" cy="1014730"/>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000" spc="200">
                <a:solidFill>
                  <a:srgbClr val="3F6CBB"/>
                </a:solidFill>
                <a:latin typeface="Arial" panose="020B0604020202020204" pitchFamily="34" charset="0"/>
                <a:ea typeface="微软雅黑" panose="020B0503020204020204" pitchFamily="34" charset="-122"/>
              </a:rPr>
              <a:t>由此可见，对于中小规模的无人智能节点集群，针对其</a:t>
            </a:r>
            <a:r>
              <a:rPr lang="zh-CN" altLang="en-US" sz="2000" b="1" spc="200">
                <a:solidFill>
                  <a:srgbClr val="3F6CBB"/>
                </a:solidFill>
                <a:latin typeface="Arial" panose="020B0604020202020204" pitchFamily="34" charset="0"/>
                <a:ea typeface="微软雅黑" panose="020B0503020204020204" pitchFamily="34" charset="-122"/>
              </a:rPr>
              <a:t>节点移动频繁、拓扑变化剧烈、单一节点性能有限</a:t>
            </a:r>
            <a:r>
              <a:rPr lang="zh-CN" altLang="en-US" sz="2000" spc="200">
                <a:solidFill>
                  <a:srgbClr val="3F6CBB"/>
                </a:solidFill>
                <a:latin typeface="Arial" panose="020B0604020202020204" pitchFamily="34" charset="0"/>
                <a:ea typeface="微软雅黑" panose="020B0503020204020204" pitchFamily="34" charset="-122"/>
              </a:rPr>
              <a:t>的特点，</a:t>
            </a:r>
            <a:r>
              <a:rPr lang="en-US" altLang="zh-CN" sz="2000" b="1" spc="200">
                <a:solidFill>
                  <a:srgbClr val="3F6CBB"/>
                </a:solidFill>
                <a:latin typeface="Arial" panose="020B0604020202020204" pitchFamily="34" charset="0"/>
                <a:ea typeface="微软雅黑" panose="020B0503020204020204" pitchFamily="34" charset="-122"/>
              </a:rPr>
              <a:t>AODV</a:t>
            </a:r>
            <a:r>
              <a:rPr lang="zh-CN" altLang="en-US" sz="2000" b="1" spc="200">
                <a:solidFill>
                  <a:srgbClr val="3F6CBB"/>
                </a:solidFill>
                <a:latin typeface="Arial" panose="020B0604020202020204" pitchFamily="34" charset="0"/>
                <a:ea typeface="微软雅黑" panose="020B0503020204020204" pitchFamily="34" charset="-122"/>
              </a:rPr>
              <a:t>路由协议</a:t>
            </a:r>
            <a:r>
              <a:rPr lang="zh-CN" altLang="en-US" sz="2000" spc="200">
                <a:solidFill>
                  <a:srgbClr val="3F6CBB"/>
                </a:solidFill>
                <a:latin typeface="Arial" panose="020B0604020202020204" pitchFamily="34" charset="0"/>
                <a:ea typeface="微软雅黑" panose="020B0503020204020204" pitchFamily="34" charset="-122"/>
              </a:rPr>
              <a:t>相比于其他协议，能较好地满足无人智能节点集群的组网需求</a:t>
            </a:r>
            <a:endParaRPr lang="zh-CN" altLang="en-US" sz="2000" spc="200">
              <a:solidFill>
                <a:srgbClr val="3F6CBB"/>
              </a:solidFill>
              <a:latin typeface="Arial" panose="020B0604020202020204" pitchFamily="34" charset="0"/>
              <a:ea typeface="微软雅黑" panose="020B0503020204020204" pitchFamily="34" charset="-122"/>
            </a:endParaRPr>
          </a:p>
        </p:txBody>
      </p:sp>
      <p:sp>
        <p:nvSpPr>
          <p:cNvPr id="15" name="文本框 14"/>
          <p:cNvSpPr txBox="1"/>
          <p:nvPr>
            <p:custDataLst>
              <p:tags r:id="rId5"/>
            </p:custDataLst>
          </p:nvPr>
        </p:nvSpPr>
        <p:spPr>
          <a:xfrm>
            <a:off x="2297430" y="4489450"/>
            <a:ext cx="895985"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总结</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官方</a:t>
            </a:r>
            <a:r>
              <a:rPr lang="en-US" altLang="zh-CN" sz="2400" spc="200">
                <a:solidFill>
                  <a:srgbClr val="3F6CBB"/>
                </a:solidFill>
                <a:latin typeface="Arial" panose="020B0604020202020204" pitchFamily="34" charset="0"/>
                <a:ea typeface="微软雅黑" panose="020B0503020204020204" pitchFamily="34" charset="-122"/>
              </a:rPr>
              <a:t>RFC</a:t>
            </a:r>
            <a:r>
              <a:rPr lang="zh-CN" altLang="en-US" sz="2400" spc="200">
                <a:solidFill>
                  <a:srgbClr val="3F6CBB"/>
                </a:solidFill>
                <a:latin typeface="Arial" panose="020B0604020202020204" pitchFamily="34" charset="0"/>
                <a:ea typeface="微软雅黑" panose="020B0503020204020204" pitchFamily="34" charset="-122"/>
              </a:rPr>
              <a:t>文档对</a:t>
            </a: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的</a:t>
            </a:r>
            <a:r>
              <a:rPr lang="zh-CN" altLang="en-US" sz="2400" spc="200">
                <a:solidFill>
                  <a:srgbClr val="3F6CBB"/>
                </a:solidFill>
                <a:latin typeface="Arial" panose="020B0604020202020204" pitchFamily="34" charset="0"/>
                <a:ea typeface="微软雅黑" panose="020B0503020204020204" pitchFamily="34" charset="-122"/>
              </a:rPr>
              <a:t>简要介绍</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3" name="图片 2" descr="屏幕截图 2023-05-26 152731"/>
          <p:cNvPicPr>
            <a:picLocks noChangeAspect="1"/>
          </p:cNvPicPr>
          <p:nvPr/>
        </p:nvPicPr>
        <p:blipFill>
          <a:blip r:embed="rId3"/>
          <a:stretch>
            <a:fillRect/>
          </a:stretch>
        </p:blipFill>
        <p:spPr>
          <a:xfrm>
            <a:off x="2214880" y="2310765"/>
            <a:ext cx="3206750" cy="3606800"/>
          </a:xfrm>
          <a:prstGeom prst="rect">
            <a:avLst/>
          </a:prstGeom>
        </p:spPr>
      </p:pic>
      <p:sp>
        <p:nvSpPr>
          <p:cNvPr id="8" name="文本框 7"/>
          <p:cNvSpPr txBox="1"/>
          <p:nvPr>
            <p:custDataLst>
              <p:tags r:id="rId4"/>
            </p:custDataLst>
          </p:nvPr>
        </p:nvSpPr>
        <p:spPr>
          <a:xfrm>
            <a:off x="5632450" y="2507615"/>
            <a:ext cx="4960620" cy="3598545"/>
          </a:xfrm>
          <a:prstGeom prst="rect">
            <a:avLst/>
          </a:prstGeom>
        </p:spPr>
        <p:txBody>
          <a:bodyPr wrap="square">
            <a:noAutofit/>
            <a:extLst>
              <a:ext uri="{4A0BC546-FE56-4ADE-93B0-CB8AF2F6F144}">
                <wpsdc:textFrameExt xmlns:wpsdc="http://www.wps.cn/officeDocument/2022/drawingmlCustomData" type="sub-title"/>
              </a:ext>
            </a:extLst>
          </a:bodyPr>
          <a:p>
            <a:pPr algn="l"/>
            <a:r>
              <a:rPr lang="en-US" sz="2000" spc="200">
                <a:solidFill>
                  <a:srgbClr val="3F6CBB"/>
                </a:solidFill>
                <a:latin typeface="Arial" panose="020B0604020202020204" pitchFamily="34" charset="0"/>
                <a:ea typeface="微软雅黑" panose="020B0503020204020204" pitchFamily="34" charset="-122"/>
              </a:rPr>
              <a:t>      </a:t>
            </a:r>
            <a:r>
              <a:rPr sz="2000" spc="200">
                <a:solidFill>
                  <a:srgbClr val="3F6CBB"/>
                </a:solidFill>
                <a:latin typeface="Arial" panose="020B0604020202020204" pitchFamily="34" charset="0"/>
                <a:ea typeface="微软雅黑" panose="020B0503020204020204" pitchFamily="34" charset="-122"/>
              </a:rPr>
              <a:t>移动自组织网络按需平面距离矢量</a:t>
            </a:r>
            <a:r>
              <a:rPr lang="en-US" sz="2000" spc="200">
                <a:solidFill>
                  <a:srgbClr val="3F6CBB"/>
                </a:solidFill>
                <a:latin typeface="Arial" panose="020B0604020202020204" pitchFamily="34" charset="0"/>
                <a:ea typeface="微软雅黑" panose="020B0503020204020204" pitchFamily="34" charset="-122"/>
              </a:rPr>
              <a:t>(</a:t>
            </a:r>
            <a:r>
              <a:rPr sz="2000" spc="200">
                <a:solidFill>
                  <a:srgbClr val="3F6CBB"/>
                </a:solidFill>
                <a:latin typeface="Arial" panose="020B0604020202020204" pitchFamily="34" charset="0"/>
                <a:ea typeface="微软雅黑" panose="020B0503020204020204" pitchFamily="34" charset="-122"/>
              </a:rPr>
              <a:t>Ad hoc On-Demand Distance Vector</a:t>
            </a:r>
            <a:r>
              <a:rPr lang="en-US" sz="2000" spc="200">
                <a:solidFill>
                  <a:srgbClr val="3F6CBB"/>
                </a:solidFill>
                <a:latin typeface="Arial" panose="020B0604020202020204" pitchFamily="34" charset="0"/>
                <a:ea typeface="微软雅黑" panose="020B0503020204020204" pitchFamily="34" charset="-122"/>
              </a:rPr>
              <a:t>, </a:t>
            </a:r>
            <a:r>
              <a:rPr sz="2000" spc="200">
                <a:solidFill>
                  <a:srgbClr val="3F6CBB"/>
                </a:solidFill>
                <a:latin typeface="Arial" panose="020B0604020202020204" pitchFamily="34" charset="0"/>
                <a:ea typeface="微软雅黑" panose="020B0503020204020204" pitchFamily="34" charset="-122"/>
              </a:rPr>
              <a:t>AODV</a:t>
            </a:r>
            <a:r>
              <a:rPr lang="en-US" sz="2000" spc="200">
                <a:solidFill>
                  <a:srgbClr val="3F6CBB"/>
                </a:solidFill>
                <a:latin typeface="Arial" panose="020B0604020202020204" pitchFamily="34" charset="0"/>
                <a:ea typeface="微软雅黑" panose="020B0503020204020204" pitchFamily="34" charset="-122"/>
              </a:rPr>
              <a:t>) </a:t>
            </a:r>
            <a:r>
              <a:rPr lang="zh-CN" sz="2000" spc="200">
                <a:solidFill>
                  <a:srgbClr val="3F6CBB"/>
                </a:solidFill>
                <a:latin typeface="Arial" panose="020B0604020202020204" pitchFamily="34" charset="0"/>
                <a:ea typeface="微软雅黑" panose="020B0503020204020204" pitchFamily="34" charset="-122"/>
              </a:rPr>
              <a:t>路由协议</a:t>
            </a:r>
            <a:r>
              <a:rPr sz="2000" spc="200">
                <a:solidFill>
                  <a:srgbClr val="3F6CBB"/>
                </a:solidFill>
                <a:latin typeface="Arial" panose="020B0604020202020204" pitchFamily="34" charset="0"/>
                <a:ea typeface="微软雅黑" panose="020B0503020204020204" pitchFamily="34" charset="-122"/>
              </a:rPr>
              <a:t>旨在应用于自组网中的移动节点。它能够快速适应动态链路状况，具有较低的处理和内存负担，网络利用率低，并能确定自组网内目的地的单播路由。该协议利用</a:t>
            </a:r>
            <a:r>
              <a:rPr sz="2000" b="1" spc="200">
                <a:solidFill>
                  <a:srgbClr val="3F6CBB"/>
                </a:solidFill>
                <a:latin typeface="Arial" panose="020B0604020202020204" pitchFamily="34" charset="0"/>
                <a:ea typeface="微软雅黑" panose="020B0503020204020204" pitchFamily="34" charset="-122"/>
              </a:rPr>
              <a:t>序列号</a:t>
            </a:r>
            <a:r>
              <a:rPr sz="2000" spc="200">
                <a:solidFill>
                  <a:srgbClr val="3F6CBB"/>
                </a:solidFill>
                <a:latin typeface="Arial" panose="020B0604020202020204" pitchFamily="34" charset="0"/>
                <a:ea typeface="微软雅黑" panose="020B0503020204020204" pitchFamily="34" charset="-122"/>
              </a:rPr>
              <a:t>，始终保证路由无环（即使在路由控制消息传递异常的情况下），避免了与传统距离向量协议相关的问题（如“计数到无穷”）。</a:t>
            </a:r>
            <a:endParaRPr sz="2000" spc="200">
              <a:solidFill>
                <a:srgbClr val="3F6CBB"/>
              </a:solidFill>
              <a:latin typeface="Arial" panose="020B0604020202020204" pitchFamily="34" charset="0"/>
              <a:ea typeface="微软雅黑" panose="020B0503020204020204" pitchFamily="34" charset="-122"/>
            </a:endParaRPr>
          </a:p>
        </p:txBody>
      </p:sp>
      <p:sp>
        <p:nvSpPr>
          <p:cNvPr id="6" name="圆角矩形 5"/>
          <p:cNvSpPr/>
          <p:nvPr>
            <p:custDataLst>
              <p:tags r:id="rId5"/>
            </p:custDataLst>
          </p:nvPr>
        </p:nvSpPr>
        <p:spPr>
          <a:xfrm>
            <a:off x="4570730" y="4349115"/>
            <a:ext cx="853440" cy="17018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custDataLst>
              <p:tags r:id="rId6"/>
            </p:custDataLst>
          </p:nvPr>
        </p:nvSpPr>
        <p:spPr>
          <a:xfrm>
            <a:off x="2255520" y="4574540"/>
            <a:ext cx="1330960" cy="17018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官方</a:t>
            </a:r>
            <a:r>
              <a:rPr lang="en-US" altLang="zh-CN" sz="2400" spc="200">
                <a:solidFill>
                  <a:srgbClr val="3F6CBB"/>
                </a:solidFill>
                <a:latin typeface="Arial" panose="020B0604020202020204" pitchFamily="34" charset="0"/>
                <a:ea typeface="微软雅黑" panose="020B0503020204020204" pitchFamily="34" charset="-122"/>
              </a:rPr>
              <a:t>RFC</a:t>
            </a:r>
            <a:r>
              <a:rPr lang="zh-CN" altLang="en-US" sz="2400" spc="200">
                <a:solidFill>
                  <a:srgbClr val="3F6CBB"/>
                </a:solidFill>
                <a:latin typeface="Arial" panose="020B0604020202020204" pitchFamily="34" charset="0"/>
                <a:ea typeface="微软雅黑" panose="020B0503020204020204" pitchFamily="34" charset="-122"/>
              </a:rPr>
              <a:t>文档对</a:t>
            </a: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的</a:t>
            </a:r>
            <a:r>
              <a:rPr lang="zh-CN" altLang="en-US" sz="2400" spc="200">
                <a:solidFill>
                  <a:srgbClr val="3F6CBB"/>
                </a:solidFill>
                <a:latin typeface="Arial" panose="020B0604020202020204" pitchFamily="34" charset="0"/>
                <a:ea typeface="微软雅黑" panose="020B0503020204020204" pitchFamily="34" charset="-122"/>
              </a:rPr>
              <a:t>简要介绍</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3" name="图片 2" descr="屏幕截图 2023-05-26 152731"/>
          <p:cNvPicPr>
            <a:picLocks noChangeAspect="1"/>
          </p:cNvPicPr>
          <p:nvPr/>
        </p:nvPicPr>
        <p:blipFill>
          <a:blip r:embed="rId3"/>
          <a:stretch>
            <a:fillRect/>
          </a:stretch>
        </p:blipFill>
        <p:spPr>
          <a:xfrm>
            <a:off x="2214880" y="2310765"/>
            <a:ext cx="3206750" cy="3606800"/>
          </a:xfrm>
          <a:prstGeom prst="rect">
            <a:avLst/>
          </a:prstGeom>
        </p:spPr>
      </p:pic>
      <p:sp>
        <p:nvSpPr>
          <p:cNvPr id="4" name="文本框 3"/>
          <p:cNvSpPr txBox="1"/>
          <p:nvPr>
            <p:custDataLst>
              <p:tags r:id="rId4"/>
            </p:custDataLst>
          </p:nvPr>
        </p:nvSpPr>
        <p:spPr>
          <a:xfrm>
            <a:off x="5609590" y="2855595"/>
            <a:ext cx="5793740" cy="3493770"/>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sz="2000" b="1" spc="200">
                <a:solidFill>
                  <a:srgbClr val="3F6CBB"/>
                </a:solidFill>
                <a:latin typeface="Arial" panose="020B0604020202020204" pitchFamily="34" charset="0"/>
                <a:ea typeface="微软雅黑" panose="020B0503020204020204" pitchFamily="34" charset="-122"/>
              </a:rPr>
              <a:t>序列号（Sequence Number）</a:t>
            </a:r>
            <a:r>
              <a:rPr sz="2000" spc="200">
                <a:solidFill>
                  <a:srgbClr val="3F6CBB"/>
                </a:solidFill>
                <a:latin typeface="Arial" panose="020B0604020202020204" pitchFamily="34" charset="0"/>
                <a:ea typeface="微软雅黑" panose="020B0503020204020204" pitchFamily="34" charset="-122"/>
              </a:rPr>
              <a:t>是AODV路由协议的独特设计，用来反应路由消息的相对</a:t>
            </a:r>
            <a:r>
              <a:rPr sz="2000" b="1" spc="200">
                <a:solidFill>
                  <a:srgbClr val="3F6CBB"/>
                </a:solidFill>
                <a:latin typeface="Arial" panose="020B0604020202020204" pitchFamily="34" charset="0"/>
                <a:ea typeface="微软雅黑" panose="020B0503020204020204" pitchFamily="34" charset="-122"/>
              </a:rPr>
              <a:t>时效</a:t>
            </a:r>
            <a:r>
              <a:rPr sz="2000" spc="200">
                <a:solidFill>
                  <a:srgbClr val="3F6CBB"/>
                </a:solidFill>
                <a:latin typeface="Arial" panose="020B0604020202020204" pitchFamily="34" charset="0"/>
                <a:ea typeface="微软雅黑" panose="020B0503020204020204" pitchFamily="34" charset="-122"/>
              </a:rPr>
              <a:t>，</a:t>
            </a:r>
            <a:r>
              <a:rPr sz="2000" b="1" spc="200">
                <a:solidFill>
                  <a:srgbClr val="3F6CBB"/>
                </a:solidFill>
                <a:latin typeface="Arial" panose="020B0604020202020204" pitchFamily="34" charset="0"/>
                <a:ea typeface="微软雅黑" panose="020B0503020204020204" pitchFamily="34" charset="-122"/>
              </a:rPr>
              <a:t>序列号越大表示该路由消息越新</a:t>
            </a:r>
            <a:r>
              <a:rPr sz="2000" spc="200">
                <a:solidFill>
                  <a:srgbClr val="3F6CBB"/>
                </a:solidFill>
                <a:latin typeface="Arial" panose="020B0604020202020204" pitchFamily="34" charset="0"/>
                <a:ea typeface="微软雅黑" panose="020B0503020204020204" pitchFamily="34" charset="-122"/>
              </a:rPr>
              <a:t>。在AODV路由协议中，每次源节点或目的节点发出数据包都会使序列号自增1，但中间节点在转发数据包时序列号并不会自增。</a:t>
            </a:r>
            <a:endParaRPr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sz="2000" b="1" spc="200">
                <a:solidFill>
                  <a:srgbClr val="3F6CBB"/>
                </a:solidFill>
                <a:latin typeface="Arial" panose="020B0604020202020204" pitchFamily="34" charset="0"/>
                <a:ea typeface="微软雅黑" panose="020B0503020204020204" pitchFamily="34" charset="-122"/>
              </a:rPr>
              <a:t>路由循环</a:t>
            </a:r>
            <a:r>
              <a:rPr sz="2000" spc="200">
                <a:solidFill>
                  <a:srgbClr val="3F6CBB"/>
                </a:solidFill>
                <a:latin typeface="Arial" panose="020B0604020202020204" pitchFamily="34" charset="0"/>
                <a:ea typeface="微软雅黑" panose="020B0503020204020204" pitchFamily="34" charset="-122"/>
              </a:rPr>
              <a:t>（routing loops）和</a:t>
            </a:r>
            <a:r>
              <a:rPr sz="2000" b="1" spc="200">
                <a:solidFill>
                  <a:srgbClr val="3F6CBB"/>
                </a:solidFill>
                <a:latin typeface="Arial" panose="020B0604020202020204" pitchFamily="34" charset="0"/>
                <a:ea typeface="微软雅黑" panose="020B0503020204020204" pitchFamily="34" charset="-122"/>
              </a:rPr>
              <a:t>计数到无穷</a:t>
            </a:r>
            <a:r>
              <a:rPr sz="2000" spc="200">
                <a:solidFill>
                  <a:srgbClr val="3F6CBB"/>
                </a:solidFill>
                <a:latin typeface="Arial" panose="020B0604020202020204" pitchFamily="34" charset="0"/>
                <a:ea typeface="微软雅黑" panose="020B0503020204020204" pitchFamily="34" charset="-122"/>
              </a:rPr>
              <a:t>（count to infinity）是基于距离向量算法的路由协议都需要解决的问题，AODV路由协议采用</a:t>
            </a:r>
            <a:r>
              <a:rPr sz="2000" b="1" spc="200">
                <a:solidFill>
                  <a:srgbClr val="3F6CBB"/>
                </a:solidFill>
                <a:latin typeface="Arial" panose="020B0604020202020204" pitchFamily="34" charset="0"/>
                <a:ea typeface="微软雅黑" panose="020B0503020204020204" pitchFamily="34" charset="-122"/>
              </a:rPr>
              <a:t>递增的序列号</a:t>
            </a:r>
            <a:r>
              <a:rPr sz="2000" spc="200">
                <a:solidFill>
                  <a:srgbClr val="3F6CBB"/>
                </a:solidFill>
                <a:latin typeface="Arial" panose="020B0604020202020204" pitchFamily="34" charset="0"/>
                <a:ea typeface="微软雅黑" panose="020B0503020204020204" pitchFamily="34" charset="-122"/>
              </a:rPr>
              <a:t>来解决上述问题。</a:t>
            </a:r>
            <a:endParaRPr sz="2000" spc="200">
              <a:solidFill>
                <a:srgbClr val="3F6CBB"/>
              </a:solidFill>
              <a:latin typeface="Arial" panose="020B0604020202020204" pitchFamily="34" charset="0"/>
              <a:ea typeface="微软雅黑" panose="020B0503020204020204" pitchFamily="34" charset="-122"/>
            </a:endParaRPr>
          </a:p>
        </p:txBody>
      </p:sp>
      <p:sp>
        <p:nvSpPr>
          <p:cNvPr id="15" name="文本框 14"/>
          <p:cNvSpPr txBox="1"/>
          <p:nvPr>
            <p:custDataLst>
              <p:tags r:id="rId5"/>
            </p:custDataLst>
          </p:nvPr>
        </p:nvSpPr>
        <p:spPr>
          <a:xfrm>
            <a:off x="5632450" y="2376170"/>
            <a:ext cx="3318510"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补充说明：</a:t>
            </a:r>
            <a:r>
              <a:rPr kumimoji="1" lang="zh-CN" altLang="en-US" sz="2800" b="1" dirty="0">
                <a:solidFill>
                  <a:srgbClr val="4A82E1"/>
                </a:solidFill>
                <a:latin typeface="Arial" panose="020B0604020202020204" pitchFamily="34" charset="0"/>
                <a:ea typeface="微软雅黑" panose="020B0503020204020204" pitchFamily="34" charset="-122"/>
              </a:rPr>
              <a:t>序列号</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78054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工作流程图</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100" name="图片 99"/>
          <p:cNvPicPr/>
          <p:nvPr>
            <p:custDataLst>
              <p:tags r:id="rId3"/>
            </p:custDataLst>
          </p:nvPr>
        </p:nvPicPr>
        <p:blipFill>
          <a:blip r:embed="rId4">
            <a:clrChange>
              <a:clrFrom>
                <a:srgbClr val="FFFFFF">
                  <a:alpha val="100000"/>
                </a:srgbClr>
              </a:clrFrom>
              <a:clrTo>
                <a:srgbClr val="FFFFFF">
                  <a:alpha val="100000"/>
                  <a:alpha val="0"/>
                </a:srgbClr>
              </a:clrTo>
            </a:clrChange>
          </a:blip>
          <a:srcRect b="6270"/>
          <a:stretch>
            <a:fillRect/>
          </a:stretch>
        </p:blipFill>
        <p:spPr>
          <a:xfrm>
            <a:off x="1985645" y="2900680"/>
            <a:ext cx="3876675" cy="3524250"/>
          </a:xfrm>
          <a:prstGeom prst="rect">
            <a:avLst/>
          </a:prstGeom>
          <a:noFill/>
          <a:ln w="9525">
            <a:noFill/>
          </a:ln>
        </p:spPr>
      </p:pic>
      <p:pic>
        <p:nvPicPr>
          <p:cNvPr id="101" name="图片 100"/>
          <p:cNvPicPr/>
          <p:nvPr>
            <p:custDataLst>
              <p:tags r:id="rId5"/>
            </p:custDataLst>
          </p:nvPr>
        </p:nvPicPr>
        <p:blipFill>
          <a:blip r:embed="rId6">
            <a:clrChange>
              <a:clrFrom>
                <a:srgbClr val="FFFFFF">
                  <a:alpha val="100000"/>
                </a:srgbClr>
              </a:clrFrom>
              <a:clrTo>
                <a:srgbClr val="FFFFFF">
                  <a:alpha val="100000"/>
                  <a:alpha val="0"/>
                </a:srgbClr>
              </a:clrTo>
            </a:clrChange>
          </a:blip>
          <a:srcRect b="2350"/>
          <a:stretch>
            <a:fillRect/>
          </a:stretch>
        </p:blipFill>
        <p:spPr>
          <a:xfrm>
            <a:off x="5889625" y="2078355"/>
            <a:ext cx="3919855" cy="4346575"/>
          </a:xfrm>
          <a:prstGeom prst="rect">
            <a:avLst/>
          </a:prstGeom>
          <a:noFill/>
          <a:ln w="9525">
            <a:noFill/>
          </a:ln>
        </p:spPr>
      </p:pic>
      <p:sp>
        <p:nvSpPr>
          <p:cNvPr id="8" name="文本框 7"/>
          <p:cNvSpPr txBox="1"/>
          <p:nvPr>
            <p:custDataLst>
              <p:tags r:id="rId7"/>
            </p:custDataLst>
          </p:nvPr>
        </p:nvSpPr>
        <p:spPr>
          <a:xfrm>
            <a:off x="1985645" y="2501900"/>
            <a:ext cx="2421255" cy="398780"/>
          </a:xfrm>
          <a:prstGeom prst="rect">
            <a:avLst/>
          </a:prstGeom>
          <a:noFill/>
        </p:spPr>
        <p:txBody>
          <a:bodyPr wrap="square" rtlCol="0">
            <a:spAutoFit/>
          </a:bodyPr>
          <a:p>
            <a:r>
              <a:rPr kumimoji="1" lang="zh-CN" altLang="en-US" sz="2000" b="1" dirty="0">
                <a:solidFill>
                  <a:srgbClr val="4A82E1"/>
                </a:solidFill>
                <a:latin typeface="Arial" panose="020B0604020202020204" pitchFamily="34" charset="0"/>
                <a:ea typeface="微软雅黑" panose="020B0503020204020204" pitchFamily="34" charset="-122"/>
              </a:rPr>
              <a:t>发送路由</a:t>
            </a:r>
            <a:r>
              <a:rPr kumimoji="1" lang="zh-CN" altLang="en-US" sz="2000" b="1" dirty="0">
                <a:solidFill>
                  <a:srgbClr val="4A82E1"/>
                </a:solidFill>
                <a:latin typeface="Arial" panose="020B0604020202020204" pitchFamily="34" charset="0"/>
                <a:ea typeface="微软雅黑" panose="020B0503020204020204" pitchFamily="34" charset="-122"/>
              </a:rPr>
              <a:t>请求：</a:t>
            </a:r>
            <a:endParaRPr kumimoji="1" lang="zh-CN" altLang="en-US" sz="2000" b="1" dirty="0">
              <a:solidFill>
                <a:srgbClr val="4A82E1"/>
              </a:solidFill>
              <a:latin typeface="Arial" panose="020B0604020202020204" pitchFamily="34" charset="0"/>
              <a:ea typeface="微软雅黑" panose="020B0503020204020204" pitchFamily="34" charset="-122"/>
            </a:endParaRPr>
          </a:p>
        </p:txBody>
      </p:sp>
      <p:sp>
        <p:nvSpPr>
          <p:cNvPr id="6" name="文本框 5"/>
          <p:cNvSpPr txBox="1"/>
          <p:nvPr>
            <p:custDataLst>
              <p:tags r:id="rId8"/>
            </p:custDataLst>
          </p:nvPr>
        </p:nvSpPr>
        <p:spPr>
          <a:xfrm>
            <a:off x="4982845" y="2501900"/>
            <a:ext cx="2421255" cy="398780"/>
          </a:xfrm>
          <a:prstGeom prst="rect">
            <a:avLst/>
          </a:prstGeom>
          <a:noFill/>
        </p:spPr>
        <p:txBody>
          <a:bodyPr wrap="square" rtlCol="0">
            <a:spAutoFit/>
          </a:bodyPr>
          <a:p>
            <a:r>
              <a:rPr kumimoji="1" lang="zh-CN" altLang="en-US" sz="2000" b="1" dirty="0">
                <a:solidFill>
                  <a:srgbClr val="4A82E1"/>
                </a:solidFill>
                <a:latin typeface="Arial" panose="020B0604020202020204" pitchFamily="34" charset="0"/>
                <a:ea typeface="微软雅黑" panose="020B0503020204020204" pitchFamily="34" charset="-122"/>
              </a:rPr>
              <a:t>处理路由</a:t>
            </a:r>
            <a:r>
              <a:rPr kumimoji="1" lang="zh-CN" altLang="en-US" sz="2000" b="1" dirty="0">
                <a:solidFill>
                  <a:srgbClr val="4A82E1"/>
                </a:solidFill>
                <a:latin typeface="Arial" panose="020B0604020202020204" pitchFamily="34" charset="0"/>
                <a:ea typeface="微软雅黑" panose="020B0503020204020204" pitchFamily="34" charset="-122"/>
              </a:rPr>
              <a:t>请求：</a:t>
            </a:r>
            <a:endParaRPr kumimoji="1" lang="zh-CN" altLang="en-US" sz="2000" b="1" dirty="0">
              <a:solidFill>
                <a:srgbClr val="4A82E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运行机制：</a:t>
            </a:r>
            <a:r>
              <a:rPr lang="zh-CN" altLang="en-US" sz="2400" spc="200">
                <a:solidFill>
                  <a:srgbClr val="3F6CBB"/>
                </a:solidFill>
                <a:latin typeface="Arial" panose="020B0604020202020204" pitchFamily="34" charset="0"/>
                <a:ea typeface="微软雅黑" panose="020B0503020204020204" pitchFamily="34" charset="-122"/>
              </a:rPr>
              <a:t>路由发现</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4" name="文本框 3"/>
          <p:cNvSpPr txBox="1"/>
          <p:nvPr>
            <p:custDataLst>
              <p:tags r:id="rId3"/>
            </p:custDataLst>
          </p:nvPr>
        </p:nvSpPr>
        <p:spPr>
          <a:xfrm>
            <a:off x="2211070" y="2366645"/>
            <a:ext cx="9193530" cy="3739515"/>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lang="zh-CN" sz="2000" b="1" spc="200">
                <a:solidFill>
                  <a:srgbClr val="3F6CBB"/>
                </a:solidFill>
                <a:latin typeface="Arial" panose="020B0604020202020204" pitchFamily="34" charset="0"/>
                <a:ea typeface="微软雅黑" panose="020B0503020204020204" pitchFamily="34" charset="-122"/>
              </a:rPr>
              <a:t>路由发现：</a:t>
            </a:r>
            <a:r>
              <a:rPr sz="2000" spc="200">
                <a:solidFill>
                  <a:srgbClr val="3F6CBB"/>
                </a:solidFill>
                <a:latin typeface="Arial" panose="020B0604020202020204" pitchFamily="34" charset="0"/>
                <a:ea typeface="微软雅黑" panose="020B0503020204020204" pitchFamily="34" charset="-122"/>
              </a:rPr>
              <a:t>AODV路由协议允许集群节点能够获取到目的节点的路由的同时</a:t>
            </a:r>
            <a:r>
              <a:rPr sz="2000" b="1" spc="200">
                <a:solidFill>
                  <a:srgbClr val="3F6CBB"/>
                </a:solidFill>
                <a:latin typeface="Arial" panose="020B0604020202020204" pitchFamily="34" charset="0"/>
                <a:ea typeface="微软雅黑" panose="020B0503020204020204" pitchFamily="34" charset="-122"/>
              </a:rPr>
              <a:t>不需要存储未处于活动通信中的过时的路由</a:t>
            </a:r>
            <a:r>
              <a:rPr sz="2000" spc="200">
                <a:solidFill>
                  <a:srgbClr val="3F6CBB"/>
                </a:solidFill>
                <a:latin typeface="Arial" panose="020B0604020202020204" pitchFamily="34" charset="0"/>
                <a:ea typeface="微软雅黑" panose="020B0503020204020204" pitchFamily="34" charset="-122"/>
              </a:rPr>
              <a:t>。具体来说，节点在使用AO</a:t>
            </a:r>
            <a:r>
              <a:rPr lang="en-US" sz="2000" spc="200">
                <a:solidFill>
                  <a:srgbClr val="3F6CBB"/>
                </a:solidFill>
                <a:latin typeface="Arial" panose="020B0604020202020204" pitchFamily="34" charset="0"/>
                <a:ea typeface="微软雅黑" panose="020B0503020204020204" pitchFamily="34" charset="-122"/>
              </a:rPr>
              <a:t>D</a:t>
            </a:r>
            <a:r>
              <a:rPr sz="2000" spc="200">
                <a:solidFill>
                  <a:srgbClr val="3F6CBB"/>
                </a:solidFill>
                <a:latin typeface="Arial" panose="020B0604020202020204" pitchFamily="34" charset="0"/>
                <a:ea typeface="微软雅黑" panose="020B0503020204020204" pitchFamily="34" charset="-122"/>
              </a:rPr>
              <a:t>V路由协议组成网络时，并不会在本地存储网络中所有节点的路由信息，而是</a:t>
            </a:r>
            <a:r>
              <a:rPr sz="2000" b="1" spc="200">
                <a:solidFill>
                  <a:srgbClr val="3F6CBB"/>
                </a:solidFill>
                <a:latin typeface="Arial" panose="020B0604020202020204" pitchFamily="34" charset="0"/>
                <a:ea typeface="微软雅黑" panose="020B0503020204020204" pitchFamily="34" charset="-122"/>
              </a:rPr>
              <a:t>在需要向目的节点传输数据时才会检查自己的路由表</a:t>
            </a:r>
            <a:r>
              <a:rPr sz="2000" spc="200">
                <a:solidFill>
                  <a:srgbClr val="3F6CBB"/>
                </a:solidFill>
                <a:latin typeface="Arial" panose="020B0604020202020204" pitchFamily="34" charset="0"/>
                <a:ea typeface="微软雅黑" panose="020B0503020204020204" pitchFamily="34" charset="-122"/>
              </a:rPr>
              <a:t>。如果路由表中没有到达目的节点的有效路由，则会向整个网络</a:t>
            </a:r>
            <a:r>
              <a:rPr sz="2000" b="1" spc="200">
                <a:solidFill>
                  <a:srgbClr val="3F6CBB"/>
                </a:solidFill>
                <a:latin typeface="Arial" panose="020B0604020202020204" pitchFamily="34" charset="0"/>
                <a:ea typeface="微软雅黑" panose="020B0503020204020204" pitchFamily="34" charset="-122"/>
              </a:rPr>
              <a:t>广播路由请求</a:t>
            </a:r>
            <a:r>
              <a:rPr sz="2000" spc="200">
                <a:solidFill>
                  <a:srgbClr val="3F6CBB"/>
                </a:solidFill>
                <a:latin typeface="Arial" panose="020B0604020202020204" pitchFamily="34" charset="0"/>
                <a:ea typeface="微软雅黑" panose="020B0503020204020204" pitchFamily="34" charset="-122"/>
              </a:rPr>
              <a:t>。</a:t>
            </a:r>
            <a:endParaRPr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sz="2000" spc="200">
                <a:solidFill>
                  <a:srgbClr val="3F6CBB"/>
                </a:solidFill>
                <a:latin typeface="Arial" panose="020B0604020202020204" pitchFamily="34" charset="0"/>
                <a:ea typeface="微软雅黑" panose="020B0503020204020204" pitchFamily="34" charset="-122"/>
              </a:rPr>
              <a:t>一旦源节点与目的节点</a:t>
            </a:r>
            <a:r>
              <a:rPr sz="2000" b="1" spc="200">
                <a:solidFill>
                  <a:srgbClr val="3F6CBB"/>
                </a:solidFill>
                <a:latin typeface="Arial" panose="020B0604020202020204" pitchFamily="34" charset="0"/>
                <a:ea typeface="微软雅黑" panose="020B0503020204020204" pitchFamily="34" charset="-122"/>
              </a:rPr>
              <a:t>成功建立连接</a:t>
            </a:r>
            <a:r>
              <a:rPr sz="2000" spc="200">
                <a:solidFill>
                  <a:srgbClr val="3F6CBB"/>
                </a:solidFill>
                <a:latin typeface="Arial" panose="020B0604020202020204" pitchFamily="34" charset="0"/>
                <a:ea typeface="微软雅黑" panose="020B0503020204020204" pitchFamily="34" charset="-122"/>
              </a:rPr>
              <a:t>，并且网络拓扑结构无变化和无链路故障发生，</a:t>
            </a:r>
            <a:r>
              <a:rPr sz="2000" b="1" spc="200">
                <a:solidFill>
                  <a:srgbClr val="3F6CBB"/>
                </a:solidFill>
                <a:latin typeface="Arial" panose="020B0604020202020204" pitchFamily="34" charset="0"/>
                <a:ea typeface="微软雅黑" panose="020B0503020204020204" pitchFamily="34" charset="-122"/>
              </a:rPr>
              <a:t>AODV路由协议就停止发挥作用</a:t>
            </a:r>
            <a:r>
              <a:rPr sz="2000" spc="200">
                <a:solidFill>
                  <a:srgbClr val="3F6CBB"/>
                </a:solidFill>
                <a:latin typeface="Arial" panose="020B0604020202020204" pitchFamily="34" charset="0"/>
                <a:ea typeface="微软雅黑" panose="020B0503020204020204" pitchFamily="34" charset="-122"/>
              </a:rPr>
              <a:t>。当源节点需要跟新的目的节点进行通信时，重复发送RREQ的过程来发现到新目的节点的路由。</a:t>
            </a:r>
            <a:endParaRPr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endParaRPr sz="20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运行机制：</a:t>
            </a:r>
            <a:r>
              <a:rPr lang="zh-CN" altLang="en-US" sz="2400" spc="200">
                <a:solidFill>
                  <a:srgbClr val="3F6CBB"/>
                </a:solidFill>
                <a:latin typeface="Arial" panose="020B0604020202020204" pitchFamily="34" charset="0"/>
                <a:ea typeface="微软雅黑" panose="020B0503020204020204" pitchFamily="34" charset="-122"/>
              </a:rPr>
              <a:t>路由发现</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4" name="文本框 3"/>
          <p:cNvSpPr txBox="1"/>
          <p:nvPr>
            <p:custDataLst>
              <p:tags r:id="rId3"/>
            </p:custDataLst>
          </p:nvPr>
        </p:nvSpPr>
        <p:spPr>
          <a:xfrm>
            <a:off x="2211070" y="2366645"/>
            <a:ext cx="9193530" cy="3739515"/>
          </a:xfrm>
          <a:prstGeom prst="rect">
            <a:avLst/>
          </a:prstGeom>
        </p:spPr>
        <p:txBody>
          <a:bodyPr wrap="square">
            <a:noAutofit/>
            <a:extLst>
              <a:ext uri="{4A0BC546-FE56-4ADE-93B0-CB8AF2F6F144}">
                <wpsdc:textFrameExt xmlns:wpsdc="http://www.wps.cn/officeDocument/2022/drawingmlCustomData" type="sub-title"/>
              </a:ext>
            </a:extLst>
          </a:bodyPr>
          <a:p>
            <a:pPr marL="457200" indent="-457200" algn="l">
              <a:buFont typeface="Arial" panose="020B0604020202020204" pitchFamily="34" charset="0"/>
              <a:buAutoNum type="arabicPeriod"/>
            </a:pPr>
            <a:r>
              <a:rPr lang="zh-CN" sz="2000" spc="200">
                <a:solidFill>
                  <a:srgbClr val="3F6CBB"/>
                </a:solidFill>
                <a:latin typeface="Arial" panose="020B0604020202020204" pitchFamily="34" charset="0"/>
                <a:ea typeface="微软雅黑" panose="020B0503020204020204" pitchFamily="34" charset="-122"/>
              </a:rPr>
              <a:t>广播</a:t>
            </a:r>
            <a:r>
              <a:rPr lang="en-US" altLang="zh-CN" sz="2000" spc="200">
                <a:solidFill>
                  <a:srgbClr val="3F6CBB"/>
                </a:solidFill>
                <a:latin typeface="Arial" panose="020B0604020202020204" pitchFamily="34" charset="0"/>
                <a:ea typeface="微软雅黑" panose="020B0503020204020204" pitchFamily="34" charset="-122"/>
              </a:rPr>
              <a:t>RREQ</a:t>
            </a:r>
            <a:r>
              <a:rPr lang="zh-CN" altLang="en-US" sz="2000" spc="200">
                <a:solidFill>
                  <a:srgbClr val="3F6CBB"/>
                </a:solidFill>
                <a:latin typeface="Arial" panose="020B0604020202020204" pitchFamily="34" charset="0"/>
                <a:ea typeface="微软雅黑" panose="020B0503020204020204" pitchFamily="34" charset="-122"/>
              </a:rPr>
              <a:t>路由请求</a:t>
            </a:r>
            <a:r>
              <a:rPr lang="zh-CN" altLang="en-US" sz="2000" spc="200">
                <a:solidFill>
                  <a:srgbClr val="3F6CBB"/>
                </a:solidFill>
                <a:latin typeface="Arial" panose="020B0604020202020204" pitchFamily="34" charset="0"/>
                <a:ea typeface="微软雅黑" panose="020B0503020204020204" pitchFamily="34" charset="-122"/>
              </a:rPr>
              <a:t>消息</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中间节点更新各自到源节点的</a:t>
            </a:r>
            <a:r>
              <a:rPr lang="zh-CN" altLang="en-US" sz="2000" spc="200">
                <a:solidFill>
                  <a:srgbClr val="3F6CBB"/>
                </a:solidFill>
                <a:latin typeface="Arial" panose="020B0604020202020204" pitchFamily="34" charset="0"/>
                <a:ea typeface="微软雅黑" panose="020B0503020204020204" pitchFamily="34" charset="-122"/>
              </a:rPr>
              <a:t>路由表</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若收到 RREQ 的节点不是目的节点，并且没有到达目的节点的更新的有效路由，则转发该 RREQ。</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中间节点维护指向路由源节点的反向路由。</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目的节点或存在到目的节点有效路由的中间节点产生 RREP 路由应答帧。</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RREP 通过之前建立的反向节点单播至源节点。</a:t>
            </a: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lang="zh-CN" altLang="en-US" sz="2000" spc="200">
                <a:solidFill>
                  <a:srgbClr val="3F6CBB"/>
                </a:solidFill>
                <a:latin typeface="Arial" panose="020B0604020202020204" pitchFamily="34" charset="0"/>
                <a:ea typeface="微软雅黑" panose="020B0503020204020204" pitchFamily="34" charset="-122"/>
              </a:rPr>
              <a:t>源节点收到 RREP 应答帧，至此源节点可以向目的节点发送数据包。</a:t>
            </a:r>
            <a:endParaRPr lang="zh-CN" altLang="en-US" sz="20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路由发现</a:t>
            </a:r>
            <a:r>
              <a:rPr lang="zh-CN" altLang="en-US" sz="2400" spc="200">
                <a:solidFill>
                  <a:srgbClr val="3F6CBB"/>
                </a:solidFill>
                <a:latin typeface="Arial" panose="020B0604020202020204" pitchFamily="34" charset="0"/>
                <a:ea typeface="微软雅黑" panose="020B0503020204020204" pitchFamily="34" charset="-122"/>
              </a:rPr>
              <a:t>算法</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4" name="文本框 3"/>
          <p:cNvSpPr txBox="1"/>
          <p:nvPr>
            <p:custDataLst>
              <p:tags r:id="rId3"/>
            </p:custDataLst>
          </p:nvPr>
        </p:nvSpPr>
        <p:spPr>
          <a:xfrm>
            <a:off x="2211070" y="2366645"/>
            <a:ext cx="9193530" cy="3739515"/>
          </a:xfrm>
          <a:prstGeom prst="rect">
            <a:avLst/>
          </a:prstGeom>
        </p:spPr>
        <p:txBody>
          <a:bodyPr wrap="square">
            <a:noAutofit/>
            <a:extLst>
              <a:ext uri="{4A0BC546-FE56-4ADE-93B0-CB8AF2F6F144}">
                <wpsdc:textFrameExt xmlns:wpsdc="http://www.wps.cn/officeDocument/2022/drawingmlCustomData" type="sub-title"/>
              </a:ext>
            </a:extLst>
          </a:bodyPr>
          <a:p>
            <a:pPr marL="457200" indent="-457200" algn="l">
              <a:buFont typeface="Arial" panose="020B0604020202020204" pitchFamily="34" charset="0"/>
              <a:buChar char="•"/>
            </a:pPr>
            <a:r>
              <a:rPr lang="zh-CN" altLang="en-US" sz="2000" b="1" spc="200">
                <a:solidFill>
                  <a:srgbClr val="3F6CBB"/>
                </a:solidFill>
                <a:latin typeface="Arial" panose="020B0604020202020204" pitchFamily="34" charset="0"/>
                <a:ea typeface="微软雅黑" panose="020B0503020204020204" pitchFamily="34" charset="-122"/>
              </a:rPr>
              <a:t>源节点：</a:t>
            </a:r>
            <a:r>
              <a:rPr lang="zh-CN" altLang="en-US" sz="2000" spc="200">
                <a:solidFill>
                  <a:srgbClr val="3F6CBB"/>
                </a:solidFill>
                <a:latin typeface="Arial" panose="020B0604020202020204" pitchFamily="34" charset="0"/>
                <a:ea typeface="微软雅黑" panose="020B0503020204020204" pitchFamily="34" charset="-122"/>
              </a:rPr>
              <a:t>应用层有数据发送请求，并且指向目的节点的路由有效，直接通过该路由发送数据包，如果没有到达目的节点的有效路径，则产生 RREQ 广播帧，RREQ 的序列号、ID 字段加1，将源节点的 IP，序列号、目的节点的 IP、序列号等信息添加到 RREQ 中，广播至网络。</a:t>
            </a:r>
            <a:endParaRPr lang="zh-CN" altLang="en-US" sz="2000" b="1"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Char char="•"/>
            </a:pPr>
            <a:r>
              <a:rPr lang="zh-CN" altLang="en-US" sz="2000" b="1" spc="200">
                <a:solidFill>
                  <a:srgbClr val="3F6CBB"/>
                </a:solidFill>
                <a:latin typeface="Arial" panose="020B0604020202020204" pitchFamily="34" charset="0"/>
                <a:ea typeface="微软雅黑" panose="020B0503020204020204" pitchFamily="34" charset="-122"/>
              </a:rPr>
              <a:t>中间节点：</a:t>
            </a:r>
            <a:r>
              <a:rPr lang="zh-CN" altLang="en-US" sz="2000" spc="200">
                <a:solidFill>
                  <a:srgbClr val="3F6CBB"/>
                </a:solidFill>
                <a:latin typeface="Arial" panose="020B0604020202020204" pitchFamily="34" charset="0"/>
                <a:ea typeface="微软雅黑" panose="020B0503020204020204" pitchFamily="34" charset="-122"/>
              </a:rPr>
              <a:t>如果中间节点路由表中记录的到目的节点的路由有效，并且记录的目的节点的序列号大于或者等于 RREQ 中的目的节点序列号，则该中间节点可以产生路由应答帧。如果该中间节点不产生应答帧，更改RREQ 中的目的节点序列号至当前最大，跳数字段加1，然后转发。</a:t>
            </a:r>
            <a:endParaRPr lang="zh-CN" altLang="en-US" sz="2000" b="1"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Char char="•"/>
            </a:pPr>
            <a:r>
              <a:rPr lang="zh-CN" altLang="en-US" sz="2000" b="1" spc="200">
                <a:solidFill>
                  <a:srgbClr val="3F6CBB"/>
                </a:solidFill>
                <a:latin typeface="Arial" panose="020B0604020202020204" pitchFamily="34" charset="0"/>
                <a:ea typeface="微软雅黑" panose="020B0503020204020204" pitchFamily="34" charset="-122"/>
              </a:rPr>
              <a:t>目的节点：</a:t>
            </a:r>
            <a:r>
              <a:rPr lang="zh-CN" altLang="en-US" sz="2000" spc="200">
                <a:solidFill>
                  <a:srgbClr val="3F6CBB"/>
                </a:solidFill>
                <a:latin typeface="Arial" panose="020B0604020202020204" pitchFamily="34" charset="0"/>
                <a:ea typeface="微软雅黑" panose="020B0503020204020204" pitchFamily="34" charset="-122"/>
              </a:rPr>
              <a:t>目的节点的序列号加1，产生 RREP 应答帧（包括源节点 IP、目的节点 IP 和更新后的序列号），单播发送至源节点。</a:t>
            </a:r>
            <a:endParaRPr lang="zh-CN" altLang="en-US" sz="20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路由发现示意图</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102" name="图片 10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2214880" y="2303780"/>
            <a:ext cx="8972550" cy="41109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a:t>
            </a:r>
            <a:r>
              <a:rPr kumimoji="1" lang="zh-CN" altLang="en-US" sz="2800" b="1" dirty="0">
                <a:solidFill>
                  <a:srgbClr val="4571C4"/>
                </a:solidFill>
                <a:latin typeface="Impact" panose="020B0806030902050204" pitchFamily="34" charset="0"/>
                <a:ea typeface="微软雅黑" panose="020B0503020204020204" pitchFamily="34" charset="-122"/>
              </a:rPr>
              <a:t>概述</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运行机制：路由</a:t>
            </a:r>
            <a:r>
              <a:rPr lang="zh-CN" altLang="en-US" sz="2400" spc="200">
                <a:solidFill>
                  <a:srgbClr val="3F6CBB"/>
                </a:solidFill>
                <a:latin typeface="Arial" panose="020B0604020202020204" pitchFamily="34" charset="0"/>
                <a:ea typeface="微软雅黑" panose="020B0503020204020204" pitchFamily="34" charset="-122"/>
              </a:rPr>
              <a:t>维护</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4" name="文本框 3"/>
          <p:cNvSpPr txBox="1"/>
          <p:nvPr>
            <p:custDataLst>
              <p:tags r:id="rId3"/>
            </p:custDataLst>
          </p:nvPr>
        </p:nvSpPr>
        <p:spPr>
          <a:xfrm>
            <a:off x="2211070" y="2366645"/>
            <a:ext cx="9371330" cy="3739515"/>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lang="zh-CN" sz="2000" b="1" spc="200">
                <a:solidFill>
                  <a:srgbClr val="3F6CBB"/>
                </a:solidFill>
                <a:latin typeface="Arial" panose="020B0604020202020204" pitchFamily="34" charset="0"/>
                <a:ea typeface="微软雅黑" panose="020B0503020204020204" pitchFamily="34" charset="-122"/>
              </a:rPr>
              <a:t>路由维护</a:t>
            </a:r>
            <a:r>
              <a:rPr lang="zh-CN" sz="2000" spc="200">
                <a:solidFill>
                  <a:srgbClr val="3F6CBB"/>
                </a:solidFill>
                <a:latin typeface="Arial" panose="020B0604020202020204" pitchFamily="34" charset="0"/>
                <a:ea typeface="微软雅黑" panose="020B0503020204020204" pitchFamily="34" charset="-122"/>
              </a:rPr>
              <a:t>：利用</a:t>
            </a:r>
            <a:r>
              <a:rPr lang="en-US" altLang="zh-CN" sz="2000" b="1" spc="200">
                <a:solidFill>
                  <a:srgbClr val="3F6CBB"/>
                </a:solidFill>
                <a:latin typeface="Arial" panose="020B0604020202020204" pitchFamily="34" charset="0"/>
                <a:ea typeface="微软雅黑" panose="020B0503020204020204" pitchFamily="34" charset="-122"/>
              </a:rPr>
              <a:t>HELLO</a:t>
            </a:r>
            <a:r>
              <a:rPr lang="zh-CN" altLang="en-US" sz="2000" b="1" spc="200">
                <a:solidFill>
                  <a:srgbClr val="3F6CBB"/>
                </a:solidFill>
                <a:latin typeface="Arial" panose="020B0604020202020204" pitchFamily="34" charset="0"/>
                <a:ea typeface="微软雅黑" panose="020B0503020204020204" pitchFamily="34" charset="-122"/>
              </a:rPr>
              <a:t>消息</a:t>
            </a:r>
            <a:r>
              <a:rPr lang="zh-CN" altLang="en-US" sz="2000" spc="200">
                <a:solidFill>
                  <a:srgbClr val="3F6CBB"/>
                </a:solidFill>
                <a:latin typeface="Arial" panose="020B0604020202020204" pitchFamily="34" charset="0"/>
                <a:ea typeface="微软雅黑" panose="020B0503020204020204" pitchFamily="34" charset="-122"/>
              </a:rPr>
              <a:t>。</a:t>
            </a:r>
            <a:r>
              <a:rPr lang="en-US" altLang="zh-CN" sz="2000" spc="200">
                <a:solidFill>
                  <a:srgbClr val="3F6CBB"/>
                </a:solidFill>
                <a:latin typeface="Arial" panose="020B0604020202020204" pitchFamily="34" charset="0"/>
                <a:ea typeface="微软雅黑" panose="020B0503020204020204" pitchFamily="34" charset="-122"/>
              </a:rPr>
              <a:t>HELLO</a:t>
            </a:r>
            <a:r>
              <a:rPr lang="zh-CN" altLang="en-US" sz="2000" spc="200">
                <a:solidFill>
                  <a:srgbClr val="3F6CBB"/>
                </a:solidFill>
                <a:latin typeface="Arial" panose="020B0604020202020204" pitchFamily="34" charset="0"/>
                <a:ea typeface="微软雅黑" panose="020B0503020204020204" pitchFamily="34" charset="-122"/>
              </a:rPr>
              <a:t>消息就是</a:t>
            </a:r>
            <a:r>
              <a:rPr lang="en-US" altLang="zh-CN" sz="2000" spc="200">
                <a:solidFill>
                  <a:srgbClr val="3F6CBB"/>
                </a:solidFill>
                <a:latin typeface="Arial" panose="020B0604020202020204" pitchFamily="34" charset="0"/>
                <a:ea typeface="微软雅黑" panose="020B0503020204020204" pitchFamily="34" charset="-122"/>
              </a:rPr>
              <a:t>TTL=1</a:t>
            </a:r>
            <a:r>
              <a:rPr lang="zh-CN" altLang="en-US" sz="2000" spc="200">
                <a:solidFill>
                  <a:srgbClr val="3F6CBB"/>
                </a:solidFill>
                <a:latin typeface="Arial" panose="020B0604020202020204" pitchFamily="34" charset="0"/>
                <a:ea typeface="微软雅黑" panose="020B0503020204020204" pitchFamily="34" charset="-122"/>
              </a:rPr>
              <a:t>时的</a:t>
            </a:r>
            <a:r>
              <a:rPr lang="en-US" altLang="zh-CN" sz="2000" spc="200">
                <a:solidFill>
                  <a:srgbClr val="3F6CBB"/>
                </a:solidFill>
                <a:latin typeface="Arial" panose="020B0604020202020204" pitchFamily="34" charset="0"/>
                <a:ea typeface="微软雅黑" panose="020B0503020204020204" pitchFamily="34" charset="-122"/>
              </a:rPr>
              <a:t>REEP</a:t>
            </a:r>
            <a:r>
              <a:rPr lang="zh-CN" altLang="en-US" sz="2000" spc="200">
                <a:solidFill>
                  <a:srgbClr val="3F6CBB"/>
                </a:solidFill>
                <a:latin typeface="Arial" panose="020B0604020202020204" pitchFamily="34" charset="0"/>
                <a:ea typeface="微软雅黑" panose="020B0503020204020204" pitchFamily="34" charset="-122"/>
              </a:rPr>
              <a:t>消息，用于检测活跃路径上相邻节点的连接状况。只有当某节点位于某活跃路径上时，才能发送</a:t>
            </a:r>
            <a:r>
              <a:rPr lang="en-US" altLang="zh-CN" sz="2000" spc="200">
                <a:solidFill>
                  <a:srgbClr val="3F6CBB"/>
                </a:solidFill>
                <a:latin typeface="Arial" panose="020B0604020202020204" pitchFamily="34" charset="0"/>
                <a:ea typeface="微软雅黑" panose="020B0503020204020204" pitchFamily="34" charset="-122"/>
              </a:rPr>
              <a:t>HELLO</a:t>
            </a:r>
            <a:r>
              <a:rPr lang="zh-CN" altLang="en-US" sz="2000" spc="200">
                <a:solidFill>
                  <a:srgbClr val="3F6CBB"/>
                </a:solidFill>
                <a:latin typeface="Arial" panose="020B0604020202020204" pitchFamily="34" charset="0"/>
                <a:ea typeface="微软雅黑" panose="020B0503020204020204" pitchFamily="34" charset="-122"/>
              </a:rPr>
              <a:t>消息。活跃路径节点以</a:t>
            </a:r>
            <a:r>
              <a:rPr lang="zh-CN" altLang="en-US" sz="2000" spc="200">
                <a:solidFill>
                  <a:srgbClr val="3F6CBB"/>
                </a:solidFill>
                <a:latin typeface="Arial" panose="020B0604020202020204" pitchFamily="34" charset="0"/>
                <a:ea typeface="微软雅黑" panose="020B0503020204020204" pitchFamily="34" charset="-122"/>
              </a:rPr>
              <a:t>预先定义的</a:t>
            </a:r>
            <a:r>
              <a:rPr lang="en-US" altLang="zh-CN" sz="2000" spc="200">
                <a:solidFill>
                  <a:srgbClr val="3F6CBB"/>
                </a:solidFill>
                <a:latin typeface="Arial" panose="020B0604020202020204" pitchFamily="34" charset="0"/>
                <a:ea typeface="微软雅黑" panose="020B0503020204020204" pitchFamily="34" charset="-122"/>
              </a:rPr>
              <a:t>HELLO_INTERVAL</a:t>
            </a:r>
            <a:r>
              <a:rPr lang="zh-CN" altLang="en-US" sz="2000" spc="200">
                <a:solidFill>
                  <a:srgbClr val="3F6CBB"/>
                </a:solidFill>
                <a:latin typeface="Arial" panose="020B0604020202020204" pitchFamily="34" charset="0"/>
                <a:ea typeface="微软雅黑" panose="020B0503020204020204" pitchFamily="34" charset="-122"/>
              </a:rPr>
              <a:t>为周期发送</a:t>
            </a:r>
            <a:r>
              <a:rPr lang="en-US" altLang="zh-CN" sz="2000" spc="200">
                <a:solidFill>
                  <a:srgbClr val="3F6CBB"/>
                </a:solidFill>
                <a:latin typeface="Arial" panose="020B0604020202020204" pitchFamily="34" charset="0"/>
                <a:ea typeface="微软雅黑" panose="020B0503020204020204" pitchFamily="34" charset="-122"/>
              </a:rPr>
              <a:t>HELLO</a:t>
            </a:r>
            <a:r>
              <a:rPr lang="zh-CN" altLang="en-US" sz="2000" spc="200">
                <a:solidFill>
                  <a:srgbClr val="3F6CBB"/>
                </a:solidFill>
                <a:latin typeface="Arial" panose="020B0604020202020204" pitchFamily="34" charset="0"/>
                <a:ea typeface="微软雅黑" panose="020B0503020204020204" pitchFamily="34" charset="-122"/>
              </a:rPr>
              <a:t>消息。</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endParaRPr lang="zh-CN" altLang="en-US"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sz="2000" spc="200">
                <a:solidFill>
                  <a:srgbClr val="3F6CBB"/>
                </a:solidFill>
                <a:latin typeface="Arial" panose="020B0604020202020204" pitchFamily="34" charset="0"/>
                <a:ea typeface="微软雅黑" panose="020B0503020204020204" pitchFamily="34" charset="-122"/>
              </a:rPr>
              <a:t>在</a:t>
            </a:r>
            <a:r>
              <a:rPr lang="zh-CN" sz="2000" spc="200">
                <a:solidFill>
                  <a:srgbClr val="3F6CBB"/>
                </a:solidFill>
                <a:latin typeface="Arial" panose="020B0604020202020204" pitchFamily="34" charset="0"/>
                <a:ea typeface="微软雅黑" panose="020B0503020204020204" pitchFamily="34" charset="-122"/>
              </a:rPr>
              <a:t>预先设定的</a:t>
            </a:r>
            <a:r>
              <a:rPr sz="2000" spc="200">
                <a:solidFill>
                  <a:srgbClr val="3F6CBB"/>
                </a:solidFill>
                <a:latin typeface="Arial" panose="020B0604020202020204" pitchFamily="34" charset="0"/>
                <a:ea typeface="微软雅黑" panose="020B0503020204020204" pitchFamily="34" charset="-122"/>
              </a:rPr>
              <a:t>DELETE_PERIOD的时间内没有收到来自邻居节点的Hello消息，则认为该链路失效</a:t>
            </a:r>
            <a:r>
              <a:rPr lang="zh-CN" sz="2000" spc="200">
                <a:solidFill>
                  <a:srgbClr val="3F6CBB"/>
                </a:solidFill>
                <a:latin typeface="Arial" panose="020B0604020202020204" pitchFamily="34" charset="0"/>
                <a:ea typeface="微软雅黑" panose="020B0503020204020204" pitchFamily="34" charset="-122"/>
              </a:rPr>
              <a:t>，便</a:t>
            </a:r>
            <a:r>
              <a:rPr sz="2000" spc="200">
                <a:solidFill>
                  <a:srgbClr val="3F6CBB"/>
                </a:solidFill>
                <a:latin typeface="Arial" panose="020B0604020202020204" pitchFamily="34" charset="0"/>
                <a:ea typeface="微软雅黑" panose="020B0503020204020204" pitchFamily="34" charset="-122"/>
              </a:rPr>
              <a:t>发起一次指向该邻居节点的局部修复。</a:t>
            </a:r>
            <a:endParaRPr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sz="2000" spc="200">
                <a:solidFill>
                  <a:srgbClr val="3F6CBB"/>
                </a:solidFill>
                <a:latin typeface="Arial" panose="020B0604020202020204" pitchFamily="34" charset="0"/>
                <a:ea typeface="微软雅黑" panose="020B0503020204020204" pitchFamily="34" charset="-122"/>
              </a:rPr>
              <a:t>路由修复超时以后，路有错误信息RERR向源节点和目的节点发送。</a:t>
            </a:r>
            <a:endParaRPr sz="2000" spc="200">
              <a:solidFill>
                <a:srgbClr val="3F6CBB"/>
              </a:solidFill>
              <a:latin typeface="Arial" panose="020B0604020202020204" pitchFamily="34" charset="0"/>
              <a:ea typeface="微软雅黑" panose="020B0503020204020204" pitchFamily="34" charset="-122"/>
            </a:endParaRPr>
          </a:p>
          <a:p>
            <a:pPr marL="457200" indent="-457200" algn="l">
              <a:buFont typeface="Arial" panose="020B0604020202020204" pitchFamily="34" charset="0"/>
              <a:buAutoNum type="arabicPeriod"/>
            </a:pPr>
            <a:r>
              <a:rPr sz="2000" spc="200">
                <a:solidFill>
                  <a:srgbClr val="3F6CBB"/>
                </a:solidFill>
                <a:latin typeface="Arial" panose="020B0604020202020204" pitchFamily="34" charset="0"/>
                <a:ea typeface="微软雅黑" panose="020B0503020204020204" pitchFamily="34" charset="-122"/>
              </a:rPr>
              <a:t>RERR在传播过程中，各中间节点删除该失效路径上相应的路由信息。</a:t>
            </a:r>
            <a:endParaRPr sz="20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03</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路由协议的几种消息格式</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pic>
        <p:nvPicPr>
          <p:cNvPr id="6" name="图片 5" descr="屏幕截图 2023-05-23 003249"/>
          <p:cNvPicPr>
            <a:picLocks noChangeAspect="1"/>
          </p:cNvPicPr>
          <p:nvPr/>
        </p:nvPicPr>
        <p:blipFill>
          <a:blip r:embed="rId2"/>
          <a:stretch>
            <a:fillRect/>
          </a:stretch>
        </p:blipFill>
        <p:spPr>
          <a:xfrm>
            <a:off x="2621280" y="1814830"/>
            <a:ext cx="8341360" cy="4401820"/>
          </a:xfrm>
          <a:prstGeom prst="rect">
            <a:avLst/>
          </a:prstGeom>
        </p:spPr>
      </p:pic>
      <p:sp>
        <p:nvSpPr>
          <p:cNvPr id="3" name="圆角矩形 2"/>
          <p:cNvSpPr/>
          <p:nvPr/>
        </p:nvSpPr>
        <p:spPr>
          <a:xfrm>
            <a:off x="3763010" y="2949575"/>
            <a:ext cx="1881505" cy="23050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custDataLst>
              <p:tags r:id="rId3"/>
            </p:custDataLst>
          </p:nvPr>
        </p:nvSpPr>
        <p:spPr>
          <a:xfrm>
            <a:off x="3774440" y="3474720"/>
            <a:ext cx="1881505" cy="23050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custDataLst>
              <p:tags r:id="rId4"/>
            </p:custDataLst>
          </p:nvPr>
        </p:nvSpPr>
        <p:spPr>
          <a:xfrm>
            <a:off x="7861300" y="2869565"/>
            <a:ext cx="1881505" cy="23050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custDataLst>
              <p:tags r:id="rId5"/>
            </p:custDataLst>
          </p:nvPr>
        </p:nvSpPr>
        <p:spPr>
          <a:xfrm>
            <a:off x="2621280" y="5664200"/>
            <a:ext cx="4155440" cy="23050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custDataLst>
              <p:tags r:id="rId6"/>
            </p:custDataLst>
          </p:nvPr>
        </p:nvSpPr>
        <p:spPr>
          <a:xfrm>
            <a:off x="7547610" y="4681855"/>
            <a:ext cx="2435225" cy="20828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custDataLst>
              <p:tags r:id="rId1"/>
            </p:custDataLst>
          </p:nvPr>
        </p:nvSpPr>
        <p:spPr>
          <a:xfrm>
            <a:off x="-9801" y="1818638"/>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custDataLst>
              <p:tags r:id="rId2"/>
            </p:custDataLst>
          </p:nvPr>
        </p:nvSpPr>
        <p:spPr>
          <a:xfrm>
            <a:off x="185162" y="1924657"/>
            <a:ext cx="5261917" cy="2861362"/>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custDataLst>
              <p:tags r:id="rId3"/>
            </p:custDataLst>
          </p:nvPr>
        </p:nvSpPr>
        <p:spPr>
          <a:xfrm>
            <a:off x="5642044" y="1204577"/>
            <a:ext cx="9111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smtClean="0"/>
              <a:t>01</a:t>
            </a:r>
            <a:endParaRPr lang="zh-CN" altLang="en-US" b="1" dirty="0"/>
          </a:p>
        </p:txBody>
      </p:sp>
      <p:sp>
        <p:nvSpPr>
          <p:cNvPr id="6" name="圆角矩形 5"/>
          <p:cNvSpPr/>
          <p:nvPr>
            <p:custDataLst>
              <p:tags r:id="rId4"/>
            </p:custDataLst>
          </p:nvPr>
        </p:nvSpPr>
        <p:spPr>
          <a:xfrm>
            <a:off x="5642044" y="2172502"/>
            <a:ext cx="9111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smtClean="0"/>
              <a:t>02</a:t>
            </a:r>
            <a:endParaRPr lang="zh-CN" altLang="en-US" b="1" dirty="0"/>
          </a:p>
        </p:txBody>
      </p:sp>
      <p:sp>
        <p:nvSpPr>
          <p:cNvPr id="7" name="圆角矩形 6"/>
          <p:cNvSpPr/>
          <p:nvPr>
            <p:custDataLst>
              <p:tags r:id="rId5"/>
            </p:custDataLst>
          </p:nvPr>
        </p:nvSpPr>
        <p:spPr>
          <a:xfrm>
            <a:off x="5642044" y="3140427"/>
            <a:ext cx="9111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smtClean="0"/>
              <a:t>03</a:t>
            </a:r>
            <a:endParaRPr lang="zh-CN" altLang="en-US" b="1" dirty="0"/>
          </a:p>
        </p:txBody>
      </p:sp>
      <p:sp>
        <p:nvSpPr>
          <p:cNvPr id="8" name="圆角矩形 7"/>
          <p:cNvSpPr/>
          <p:nvPr>
            <p:custDataLst>
              <p:tags r:id="rId6"/>
            </p:custDataLst>
          </p:nvPr>
        </p:nvSpPr>
        <p:spPr>
          <a:xfrm>
            <a:off x="5642044" y="4108352"/>
            <a:ext cx="9111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smtClean="0"/>
              <a:t>04</a:t>
            </a:r>
            <a:endParaRPr lang="zh-CN" altLang="en-US" b="1" dirty="0"/>
          </a:p>
        </p:txBody>
      </p:sp>
      <p:sp>
        <p:nvSpPr>
          <p:cNvPr id="9" name="圆角矩形 8"/>
          <p:cNvSpPr/>
          <p:nvPr>
            <p:custDataLst>
              <p:tags r:id="rId7"/>
            </p:custDataLst>
          </p:nvPr>
        </p:nvSpPr>
        <p:spPr>
          <a:xfrm>
            <a:off x="5642044" y="5076279"/>
            <a:ext cx="9111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smtClean="0"/>
              <a:t>05</a:t>
            </a:r>
            <a:endParaRPr lang="zh-CN" altLang="en-US" b="1" dirty="0"/>
          </a:p>
        </p:txBody>
      </p:sp>
      <p:sp>
        <p:nvSpPr>
          <p:cNvPr id="59" name="圆角矩形 58"/>
          <p:cNvSpPr/>
          <p:nvPr>
            <p:custDataLst>
              <p:tags r:id="rId8"/>
            </p:custDataLst>
          </p:nvPr>
        </p:nvSpPr>
        <p:spPr>
          <a:xfrm>
            <a:off x="6746944" y="1204577"/>
            <a:ext cx="34765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研究</a:t>
            </a:r>
            <a:r>
              <a:rPr lang="zh-CN" altLang="en-US" sz="2000" b="1" dirty="0"/>
              <a:t>背景</a:t>
            </a:r>
            <a:endParaRPr lang="zh-CN" altLang="en-US" sz="2000" b="1" dirty="0"/>
          </a:p>
        </p:txBody>
      </p:sp>
      <p:sp>
        <p:nvSpPr>
          <p:cNvPr id="60" name="圆角矩形 59"/>
          <p:cNvSpPr/>
          <p:nvPr>
            <p:custDataLst>
              <p:tags r:id="rId9"/>
            </p:custDataLst>
          </p:nvPr>
        </p:nvSpPr>
        <p:spPr>
          <a:xfrm>
            <a:off x="6746944" y="2172502"/>
            <a:ext cx="34765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dirty="0"/>
              <a:t>AODV</a:t>
            </a:r>
            <a:r>
              <a:rPr lang="zh-CN" altLang="en-US" sz="2000" b="1" dirty="0"/>
              <a:t>路由协议</a:t>
            </a:r>
            <a:endParaRPr lang="zh-CN" altLang="en-US" sz="2000" b="1" dirty="0"/>
          </a:p>
        </p:txBody>
      </p:sp>
      <p:sp>
        <p:nvSpPr>
          <p:cNvPr id="61" name="圆角矩形 60"/>
          <p:cNvSpPr/>
          <p:nvPr>
            <p:custDataLst>
              <p:tags r:id="rId10"/>
            </p:custDataLst>
          </p:nvPr>
        </p:nvSpPr>
        <p:spPr>
          <a:xfrm>
            <a:off x="6746944" y="3140427"/>
            <a:ext cx="34765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网络仿真工具的</a:t>
            </a:r>
            <a:r>
              <a:rPr lang="zh-CN" altLang="en-US" sz="2000" b="1" dirty="0"/>
              <a:t>选择</a:t>
            </a:r>
            <a:endParaRPr lang="zh-CN" altLang="en-US" sz="2000" b="1" dirty="0"/>
          </a:p>
        </p:txBody>
      </p:sp>
      <p:sp>
        <p:nvSpPr>
          <p:cNvPr id="62" name="圆角矩形 61"/>
          <p:cNvSpPr/>
          <p:nvPr>
            <p:custDataLst>
              <p:tags r:id="rId11"/>
            </p:custDataLst>
          </p:nvPr>
        </p:nvSpPr>
        <p:spPr>
          <a:xfrm>
            <a:off x="6746944" y="4108352"/>
            <a:ext cx="34765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t>实验过程与</a:t>
            </a:r>
            <a:r>
              <a:rPr lang="zh-CN" altLang="en-US" sz="2000" b="1" dirty="0"/>
              <a:t>数据分析</a:t>
            </a:r>
            <a:endParaRPr lang="zh-CN" altLang="en-US" sz="2000" b="1" dirty="0"/>
          </a:p>
        </p:txBody>
      </p:sp>
      <p:sp>
        <p:nvSpPr>
          <p:cNvPr id="63" name="圆角矩形 62"/>
          <p:cNvSpPr/>
          <p:nvPr>
            <p:custDataLst>
              <p:tags r:id="rId12"/>
            </p:custDataLst>
          </p:nvPr>
        </p:nvSpPr>
        <p:spPr>
          <a:xfrm>
            <a:off x="6746944" y="5076279"/>
            <a:ext cx="3476556" cy="577144"/>
          </a:xfrm>
          <a:prstGeom prst="roundRect">
            <a:avLst>
              <a:gd name="adj" fmla="val 50000"/>
            </a:avLst>
          </a:prstGeom>
          <a:solidFill>
            <a:srgbClr val="3F6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mtClean="0"/>
              <a:t>总结与</a:t>
            </a:r>
            <a:r>
              <a:rPr lang="zh-CN" altLang="en-US" sz="2000" b="1" smtClean="0"/>
              <a:t>展望</a:t>
            </a:r>
            <a:endParaRPr lang="zh-CN" altLang="en-US" sz="2000" b="1" smtClean="0"/>
          </a:p>
        </p:txBody>
      </p:sp>
      <p:sp>
        <p:nvSpPr>
          <p:cNvPr id="64" name="TextBox 78"/>
          <p:cNvSpPr txBox="1"/>
          <p:nvPr>
            <p:custDataLst>
              <p:tags r:id="rId13"/>
            </p:custDataLst>
          </p:nvPr>
        </p:nvSpPr>
        <p:spPr>
          <a:xfrm>
            <a:off x="1708975" y="3733289"/>
            <a:ext cx="2063385" cy="502766"/>
          </a:xfrm>
          <a:prstGeom prst="rect">
            <a:avLst/>
          </a:prstGeom>
          <a:noFill/>
        </p:spPr>
        <p:txBody>
          <a:bodyPr wrap="none" rtlCol="0">
            <a:spAutoFit/>
          </a:bodyPr>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custDataLst>
              <p:tags r:id="rId14"/>
            </p:custDataLst>
          </p:nvPr>
        </p:nvSpPr>
        <p:spPr>
          <a:xfrm>
            <a:off x="1723357" y="2677173"/>
            <a:ext cx="1912703" cy="995209"/>
          </a:xfrm>
          <a:prstGeom prst="rect">
            <a:avLst/>
          </a:prstGeom>
          <a:noFill/>
        </p:spPr>
        <p:txBody>
          <a:bodyPr wrap="none" rtlCol="0">
            <a:spAutoFit/>
          </a:bodyPr>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endParaRPr lang="zh-CN" altLang="en-US" sz="5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03</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路由协议的几种消息格式</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10" name="文本框 9"/>
          <p:cNvSpPr txBox="1"/>
          <p:nvPr>
            <p:custDataLst>
              <p:tags r:id="rId2"/>
            </p:custDataLst>
          </p:nvPr>
        </p:nvSpPr>
        <p:spPr>
          <a:xfrm>
            <a:off x="2214880" y="17291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消息格式的详细</a:t>
            </a:r>
            <a:r>
              <a:rPr lang="zh-CN" altLang="en-US" sz="2400" spc="200">
                <a:solidFill>
                  <a:srgbClr val="3F6CBB"/>
                </a:solidFill>
                <a:latin typeface="Arial" panose="020B0604020202020204" pitchFamily="34" charset="0"/>
                <a:ea typeface="微软雅黑" panose="020B0503020204020204" pitchFamily="34" charset="-122"/>
              </a:rPr>
              <a:t>说明（以</a:t>
            </a:r>
            <a:r>
              <a:rPr lang="en-US" altLang="zh-CN" sz="2400" spc="200">
                <a:solidFill>
                  <a:srgbClr val="3F6CBB"/>
                </a:solidFill>
                <a:latin typeface="Arial" panose="020B0604020202020204" pitchFamily="34" charset="0"/>
                <a:ea typeface="微软雅黑" panose="020B0503020204020204" pitchFamily="34" charset="-122"/>
              </a:rPr>
              <a:t>RREQ</a:t>
            </a:r>
            <a:r>
              <a:rPr lang="zh-CN" altLang="en-US" sz="2400" spc="200">
                <a:solidFill>
                  <a:srgbClr val="3F6CBB"/>
                </a:solidFill>
                <a:latin typeface="Arial" panose="020B0604020202020204" pitchFamily="34" charset="0"/>
                <a:ea typeface="微软雅黑" panose="020B0503020204020204" pitchFamily="34" charset="-122"/>
              </a:rPr>
              <a:t>为例）</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11" name="文本框 10"/>
          <p:cNvSpPr txBox="1"/>
          <p:nvPr>
            <p:custDataLst>
              <p:tags r:id="rId3"/>
            </p:custDataLst>
          </p:nvPr>
        </p:nvSpPr>
        <p:spPr>
          <a:xfrm>
            <a:off x="2087880" y="2207895"/>
            <a:ext cx="9281160" cy="4195445"/>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lang="en-US" sz="2000" b="1" spc="200">
                <a:solidFill>
                  <a:srgbClr val="3F6CBB"/>
                </a:solidFill>
                <a:latin typeface="Arial" panose="020B0604020202020204" pitchFamily="34" charset="0"/>
                <a:ea typeface="微软雅黑" panose="020B0503020204020204" pitchFamily="34" charset="-122"/>
              </a:rPr>
              <a:t>Type</a:t>
            </a:r>
            <a:r>
              <a:rPr lang="zh-CN" altLang="en-US" sz="2000" spc="200">
                <a:solidFill>
                  <a:srgbClr val="3F6CBB"/>
                </a:solidFill>
                <a:latin typeface="Arial" panose="020B0604020202020204" pitchFamily="34" charset="0"/>
                <a:ea typeface="微软雅黑" panose="020B0503020204020204" pitchFamily="34" charset="-122"/>
              </a:rPr>
              <a:t>：消息类型，此处为</a:t>
            </a:r>
            <a:r>
              <a:rPr lang="en-US" altLang="zh-CN" sz="2000" spc="200">
                <a:solidFill>
                  <a:srgbClr val="3F6CBB"/>
                </a:solidFill>
                <a:latin typeface="Arial" panose="020B0604020202020204" pitchFamily="34" charset="0"/>
                <a:ea typeface="微软雅黑" panose="020B0503020204020204" pitchFamily="34" charset="-122"/>
              </a:rPr>
              <a:t>0x01</a:t>
            </a:r>
            <a:r>
              <a:rPr lang="zh-CN" altLang="en-US" sz="2000" spc="200">
                <a:solidFill>
                  <a:srgbClr val="3F6CBB"/>
                </a:solidFill>
                <a:latin typeface="Arial" panose="020B0604020202020204" pitchFamily="34" charset="0"/>
                <a:ea typeface="微软雅黑" panose="020B0503020204020204" pitchFamily="34" charset="-122"/>
              </a:rPr>
              <a:t>，表示</a:t>
            </a:r>
            <a:r>
              <a:rPr lang="en-US" altLang="zh-CN" sz="2000" spc="200">
                <a:solidFill>
                  <a:srgbClr val="3F6CBB"/>
                </a:solidFill>
                <a:latin typeface="Arial" panose="020B0604020202020204" pitchFamily="34" charset="0"/>
                <a:ea typeface="微软雅黑" panose="020B0503020204020204" pitchFamily="34" charset="-122"/>
              </a:rPr>
              <a:t>RREQ</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J&amp;R</a:t>
            </a:r>
            <a:r>
              <a:rPr lang="zh-CN" altLang="en-US" sz="2000" b="1" spc="200">
                <a:solidFill>
                  <a:srgbClr val="3F6CBB"/>
                </a:solidFill>
                <a:latin typeface="Arial" panose="020B0604020202020204" pitchFamily="34" charset="0"/>
                <a:ea typeface="微软雅黑" panose="020B0503020204020204" pitchFamily="34" charset="-122"/>
              </a:rPr>
              <a:t>标志位</a:t>
            </a:r>
            <a:r>
              <a:rPr lang="zh-CN" altLang="en-US" sz="2000" spc="200">
                <a:solidFill>
                  <a:srgbClr val="3F6CBB"/>
                </a:solidFill>
                <a:latin typeface="Arial" panose="020B0604020202020204" pitchFamily="34" charset="0"/>
                <a:ea typeface="微软雅黑" panose="020B0503020204020204" pitchFamily="34" charset="-122"/>
              </a:rPr>
              <a:t>：为多播功能保留的</a:t>
            </a:r>
            <a:r>
              <a:rPr lang="zh-CN" altLang="en-US" sz="2000" spc="200">
                <a:solidFill>
                  <a:srgbClr val="3F6CBB"/>
                </a:solidFill>
                <a:latin typeface="Arial" panose="020B0604020202020204" pitchFamily="34" charset="0"/>
                <a:ea typeface="微软雅黑" panose="020B0503020204020204" pitchFamily="34" charset="-122"/>
              </a:rPr>
              <a:t>标志位</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G</a:t>
            </a:r>
            <a:r>
              <a:rPr lang="zh-CN" altLang="en-US" sz="2000" b="1" spc="200">
                <a:solidFill>
                  <a:srgbClr val="3F6CBB"/>
                </a:solidFill>
                <a:latin typeface="Arial" panose="020B0604020202020204" pitchFamily="34" charset="0"/>
                <a:ea typeface="微软雅黑" panose="020B0503020204020204" pitchFamily="34" charset="-122"/>
              </a:rPr>
              <a:t>标志位</a:t>
            </a:r>
            <a:r>
              <a:rPr lang="zh-CN" altLang="en-US" sz="2000" spc="200">
                <a:solidFill>
                  <a:srgbClr val="3F6CBB"/>
                </a:solidFill>
                <a:latin typeface="Arial" panose="020B0604020202020204" pitchFamily="34" charset="0"/>
                <a:ea typeface="微软雅黑" panose="020B0503020204020204" pitchFamily="34" charset="-122"/>
              </a:rPr>
              <a:t>：免费</a:t>
            </a:r>
            <a:r>
              <a:rPr lang="en-US" altLang="zh-CN" sz="2000" spc="200">
                <a:solidFill>
                  <a:srgbClr val="3F6CBB"/>
                </a:solidFill>
                <a:latin typeface="Arial" panose="020B0604020202020204" pitchFamily="34" charset="0"/>
                <a:ea typeface="微软雅黑" panose="020B0503020204020204" pitchFamily="34" charset="-122"/>
              </a:rPr>
              <a:t>RREP</a:t>
            </a:r>
            <a:r>
              <a:rPr lang="zh-CN" altLang="en-US" sz="2000" spc="200">
                <a:solidFill>
                  <a:srgbClr val="3F6CBB"/>
                </a:solidFill>
                <a:latin typeface="Arial" panose="020B0604020202020204" pitchFamily="34" charset="0"/>
                <a:ea typeface="微软雅黑" panose="020B0503020204020204" pitchFamily="34" charset="-122"/>
              </a:rPr>
              <a:t>标志。默认关闭，</a:t>
            </a:r>
            <a:r>
              <a:rPr lang="zh-CN" altLang="en-US" sz="2000" spc="200">
                <a:solidFill>
                  <a:srgbClr val="3F6CBB"/>
                </a:solidFill>
                <a:latin typeface="Arial" panose="020B0604020202020204" pitchFamily="34" charset="0"/>
                <a:ea typeface="微软雅黑" panose="020B0503020204020204" pitchFamily="34" charset="-122"/>
              </a:rPr>
              <a:t>指仅需将</a:t>
            </a:r>
            <a:r>
              <a:rPr lang="en-US" altLang="zh-CN" sz="2000" spc="200">
                <a:solidFill>
                  <a:srgbClr val="3F6CBB"/>
                </a:solidFill>
                <a:latin typeface="Arial" panose="020B0604020202020204" pitchFamily="34" charset="0"/>
                <a:ea typeface="微软雅黑" panose="020B0503020204020204" pitchFamily="34" charset="-122"/>
              </a:rPr>
              <a:t>RREP</a:t>
            </a:r>
            <a:r>
              <a:rPr lang="zh-CN" altLang="en-US" sz="2000" spc="200">
                <a:solidFill>
                  <a:srgbClr val="3F6CBB"/>
                </a:solidFill>
                <a:latin typeface="Arial" panose="020B0604020202020204" pitchFamily="34" charset="0"/>
                <a:ea typeface="微软雅黑" panose="020B0503020204020204" pitchFamily="34" charset="-122"/>
              </a:rPr>
              <a:t>发给源</a:t>
            </a:r>
            <a:r>
              <a:rPr lang="zh-CN" altLang="en-US" sz="2000" spc="200">
                <a:solidFill>
                  <a:srgbClr val="3F6CBB"/>
                </a:solidFill>
                <a:latin typeface="Arial" panose="020B0604020202020204" pitchFamily="34" charset="0"/>
                <a:ea typeface="微软雅黑" panose="020B0503020204020204" pitchFamily="34" charset="-122"/>
              </a:rPr>
              <a:t>节点</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D</a:t>
            </a:r>
            <a:r>
              <a:rPr lang="zh-CN" altLang="en-US" sz="2000" b="1" spc="200">
                <a:solidFill>
                  <a:srgbClr val="3F6CBB"/>
                </a:solidFill>
                <a:latin typeface="Arial" panose="020B0604020202020204" pitchFamily="34" charset="0"/>
                <a:ea typeface="微软雅黑" panose="020B0503020204020204" pitchFamily="34" charset="-122"/>
              </a:rPr>
              <a:t>标志位</a:t>
            </a:r>
            <a:r>
              <a:rPr lang="zh-CN" altLang="en-US" sz="2000" spc="200">
                <a:solidFill>
                  <a:srgbClr val="3F6CBB"/>
                </a:solidFill>
                <a:latin typeface="Arial" panose="020B0604020202020204" pitchFamily="34" charset="0"/>
                <a:ea typeface="微软雅黑" panose="020B0503020204020204" pitchFamily="34" charset="-122"/>
              </a:rPr>
              <a:t>：目的节点唯一回应</a:t>
            </a:r>
            <a:r>
              <a:rPr lang="zh-CN" altLang="en-US" sz="2000" spc="200">
                <a:solidFill>
                  <a:srgbClr val="3F6CBB"/>
                </a:solidFill>
                <a:latin typeface="Arial" panose="020B0604020202020204" pitchFamily="34" charset="0"/>
                <a:ea typeface="微软雅黑" panose="020B0503020204020204" pitchFamily="34" charset="-122"/>
              </a:rPr>
              <a:t>标志</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U</a:t>
            </a:r>
            <a:r>
              <a:rPr lang="zh-CN" altLang="en-US" sz="2000" b="1" spc="200">
                <a:solidFill>
                  <a:srgbClr val="3F6CBB"/>
                </a:solidFill>
                <a:latin typeface="Arial" panose="020B0604020202020204" pitchFamily="34" charset="0"/>
                <a:ea typeface="微软雅黑" panose="020B0503020204020204" pitchFamily="34" charset="-122"/>
              </a:rPr>
              <a:t>标志位</a:t>
            </a:r>
            <a:r>
              <a:rPr lang="zh-CN" altLang="en-US" sz="2000" spc="200">
                <a:solidFill>
                  <a:srgbClr val="3F6CBB"/>
                </a:solidFill>
                <a:latin typeface="Arial" panose="020B0604020202020204" pitchFamily="34" charset="0"/>
                <a:ea typeface="微软雅黑" panose="020B0503020204020204" pitchFamily="34" charset="-122"/>
              </a:rPr>
              <a:t>：未知序列号标志。打开时表示源节点不知道目的节点序列</a:t>
            </a:r>
            <a:r>
              <a:rPr lang="zh-CN" altLang="en-US" sz="2000" spc="200">
                <a:solidFill>
                  <a:srgbClr val="3F6CBB"/>
                </a:solidFill>
                <a:latin typeface="Arial" panose="020B0604020202020204" pitchFamily="34" charset="0"/>
                <a:ea typeface="微软雅黑" panose="020B0503020204020204" pitchFamily="34" charset="-122"/>
              </a:rPr>
              <a:t>号</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Reserved</a:t>
            </a:r>
            <a:r>
              <a:rPr lang="zh-CN" altLang="en-US" sz="2000" spc="200">
                <a:solidFill>
                  <a:srgbClr val="3F6CBB"/>
                </a:solidFill>
                <a:latin typeface="Arial" panose="020B0604020202020204" pitchFamily="34" charset="0"/>
                <a:ea typeface="微软雅黑" panose="020B0503020204020204" pitchFamily="34" charset="-122"/>
              </a:rPr>
              <a:t>：默认置</a:t>
            </a:r>
            <a:r>
              <a:rPr lang="en-US" altLang="zh-CN" sz="2000" spc="200">
                <a:solidFill>
                  <a:srgbClr val="3F6CBB"/>
                </a:solidFill>
                <a:latin typeface="Arial" panose="020B0604020202020204" pitchFamily="34" charset="0"/>
                <a:ea typeface="微软雅黑" panose="020B0503020204020204" pitchFamily="34" charset="-122"/>
              </a:rPr>
              <a:t>0</a:t>
            </a:r>
            <a:r>
              <a:rPr lang="zh-CN" altLang="en-US" sz="2000" spc="200">
                <a:solidFill>
                  <a:srgbClr val="3F6CBB"/>
                </a:solidFill>
                <a:latin typeface="Arial" panose="020B0604020202020204" pitchFamily="34" charset="0"/>
                <a:ea typeface="微软雅黑" panose="020B0503020204020204" pitchFamily="34" charset="-122"/>
              </a:rPr>
              <a:t>，在接受时默认忽略该</a:t>
            </a:r>
            <a:r>
              <a:rPr lang="zh-CN" altLang="en-US" sz="2000" spc="200">
                <a:solidFill>
                  <a:srgbClr val="3F6CBB"/>
                </a:solidFill>
                <a:latin typeface="Arial" panose="020B0604020202020204" pitchFamily="34" charset="0"/>
                <a:ea typeface="微软雅黑" panose="020B0503020204020204" pitchFamily="34" charset="-122"/>
              </a:rPr>
              <a:t>标志位</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Hop Count</a:t>
            </a:r>
            <a:r>
              <a:rPr lang="zh-CN" altLang="en-US" sz="2000" spc="200">
                <a:solidFill>
                  <a:srgbClr val="3F6CBB"/>
                </a:solidFill>
                <a:latin typeface="Arial" panose="020B0604020202020204" pitchFamily="34" charset="0"/>
                <a:ea typeface="微软雅黑" panose="020B0503020204020204" pitchFamily="34" charset="-122"/>
              </a:rPr>
              <a:t>：跳数计数字段。保存源节点到目的节点的</a:t>
            </a:r>
            <a:r>
              <a:rPr lang="zh-CN" altLang="en-US" sz="2000" spc="200">
                <a:solidFill>
                  <a:srgbClr val="3F6CBB"/>
                </a:solidFill>
                <a:latin typeface="Arial" panose="020B0604020202020204" pitchFamily="34" charset="0"/>
                <a:ea typeface="微软雅黑" panose="020B0503020204020204" pitchFamily="34" charset="-122"/>
              </a:rPr>
              <a:t>跳数</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RREQ ID</a:t>
            </a:r>
            <a:r>
              <a:rPr lang="zh-CN" altLang="en-US" sz="2000" spc="200">
                <a:solidFill>
                  <a:srgbClr val="3F6CBB"/>
                </a:solidFill>
                <a:latin typeface="Arial" panose="020B0604020202020204" pitchFamily="34" charset="0"/>
                <a:ea typeface="微软雅黑" panose="020B0503020204020204" pitchFamily="34" charset="-122"/>
              </a:rPr>
              <a:t>：与源节点</a:t>
            </a:r>
            <a:r>
              <a:rPr lang="en-US" altLang="zh-CN" sz="2000" spc="200">
                <a:solidFill>
                  <a:srgbClr val="3F6CBB"/>
                </a:solidFill>
                <a:latin typeface="Arial" panose="020B0604020202020204" pitchFamily="34" charset="0"/>
                <a:ea typeface="微软雅黑" panose="020B0503020204020204" pitchFamily="34" charset="-122"/>
              </a:rPr>
              <a:t>IP</a:t>
            </a:r>
            <a:r>
              <a:rPr lang="zh-CN" altLang="en-US" sz="2000" spc="200">
                <a:solidFill>
                  <a:srgbClr val="3F6CBB"/>
                </a:solidFill>
                <a:latin typeface="Arial" panose="020B0604020202020204" pitchFamily="34" charset="0"/>
                <a:ea typeface="微软雅黑" panose="020B0503020204020204" pitchFamily="34" charset="-122"/>
              </a:rPr>
              <a:t>地址一同使用，是唯一标识特定</a:t>
            </a:r>
            <a:r>
              <a:rPr lang="en-US" altLang="zh-CN" sz="2000" spc="200">
                <a:solidFill>
                  <a:srgbClr val="3F6CBB"/>
                </a:solidFill>
                <a:latin typeface="Arial" panose="020B0604020202020204" pitchFamily="34" charset="0"/>
                <a:ea typeface="微软雅黑" panose="020B0503020204020204" pitchFamily="34" charset="-122"/>
              </a:rPr>
              <a:t>RREQ</a:t>
            </a:r>
            <a:r>
              <a:rPr lang="zh-CN" altLang="en-US" sz="2000" spc="200">
                <a:solidFill>
                  <a:srgbClr val="3F6CBB"/>
                </a:solidFill>
                <a:latin typeface="Arial" panose="020B0604020202020204" pitchFamily="34" charset="0"/>
                <a:ea typeface="微软雅黑" panose="020B0503020204020204" pitchFamily="34" charset="-122"/>
              </a:rPr>
              <a:t>的</a:t>
            </a:r>
            <a:r>
              <a:rPr lang="zh-CN" altLang="en-US" sz="2000" spc="200">
                <a:solidFill>
                  <a:srgbClr val="3F6CBB"/>
                </a:solidFill>
                <a:latin typeface="Arial" panose="020B0604020202020204" pitchFamily="34" charset="0"/>
                <a:ea typeface="微软雅黑" panose="020B0503020204020204" pitchFamily="34" charset="-122"/>
              </a:rPr>
              <a:t>序号</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Destination IP address</a:t>
            </a:r>
            <a:r>
              <a:rPr lang="zh-CN" altLang="en-US" sz="2000" spc="200">
                <a:solidFill>
                  <a:srgbClr val="3F6CBB"/>
                </a:solidFill>
                <a:latin typeface="Arial" panose="020B0604020202020204" pitchFamily="34" charset="0"/>
                <a:ea typeface="微软雅黑" panose="020B0503020204020204" pitchFamily="34" charset="-122"/>
              </a:rPr>
              <a:t>：目的</a:t>
            </a:r>
            <a:r>
              <a:rPr lang="en-US" altLang="zh-CN" sz="2000" spc="200">
                <a:solidFill>
                  <a:srgbClr val="3F6CBB"/>
                </a:solidFill>
                <a:latin typeface="Arial" panose="020B0604020202020204" pitchFamily="34" charset="0"/>
                <a:ea typeface="微软雅黑" panose="020B0503020204020204" pitchFamily="34" charset="-122"/>
              </a:rPr>
              <a:t>IP</a:t>
            </a:r>
            <a:r>
              <a:rPr lang="zh-CN" altLang="en-US" sz="2000" spc="200">
                <a:solidFill>
                  <a:srgbClr val="3F6CBB"/>
                </a:solidFill>
                <a:latin typeface="Arial" panose="020B0604020202020204" pitchFamily="34" charset="0"/>
                <a:ea typeface="微软雅黑" panose="020B0503020204020204" pitchFamily="34" charset="-122"/>
              </a:rPr>
              <a:t>地址</a:t>
            </a:r>
            <a:endParaRPr lang="zh-CN" altLang="en-US"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Destination Sequence Number</a:t>
            </a:r>
            <a:r>
              <a:rPr lang="en-US" altLang="zh-CN" sz="2000" spc="200">
                <a:solidFill>
                  <a:srgbClr val="3F6CBB"/>
                </a:solidFill>
                <a:latin typeface="Arial" panose="020B0604020202020204" pitchFamily="34" charset="0"/>
                <a:ea typeface="微软雅黑" panose="020B0503020204020204" pitchFamily="34" charset="-122"/>
              </a:rPr>
              <a:t>:</a:t>
            </a:r>
            <a:r>
              <a:rPr lang="zh-CN" altLang="en-US" sz="2000" spc="200">
                <a:solidFill>
                  <a:srgbClr val="3F6CBB"/>
                </a:solidFill>
                <a:latin typeface="Arial" panose="020B0604020202020204" pitchFamily="34" charset="0"/>
                <a:ea typeface="微软雅黑" panose="020B0503020204020204" pitchFamily="34" charset="-122"/>
              </a:rPr>
              <a:t>目的序列号。反应源节点对目的节点的认识</a:t>
            </a:r>
            <a:r>
              <a:rPr lang="zh-CN" altLang="en-US" sz="2000" spc="200">
                <a:solidFill>
                  <a:srgbClr val="3F6CBB"/>
                </a:solidFill>
                <a:latin typeface="Arial" panose="020B0604020202020204" pitchFamily="34" charset="0"/>
                <a:ea typeface="微软雅黑" panose="020B0503020204020204" pitchFamily="34" charset="-122"/>
              </a:rPr>
              <a:t>的时效程度</a:t>
            </a:r>
            <a:endParaRPr lang="en-US" altLang="zh-CN"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Original IP address</a:t>
            </a:r>
            <a:r>
              <a:rPr lang="en-US" altLang="zh-CN" sz="2000" spc="200">
                <a:solidFill>
                  <a:srgbClr val="3F6CBB"/>
                </a:solidFill>
                <a:latin typeface="Arial" panose="020B0604020202020204" pitchFamily="34" charset="0"/>
                <a:ea typeface="微软雅黑" panose="020B0503020204020204" pitchFamily="34" charset="-122"/>
              </a:rPr>
              <a:t>:</a:t>
            </a:r>
            <a:r>
              <a:rPr lang="zh-CN" altLang="en-US" sz="2000" spc="200">
                <a:solidFill>
                  <a:srgbClr val="3F6CBB"/>
                </a:solidFill>
                <a:latin typeface="Arial" panose="020B0604020202020204" pitchFamily="34" charset="0"/>
                <a:ea typeface="微软雅黑" panose="020B0503020204020204" pitchFamily="34" charset="-122"/>
              </a:rPr>
              <a:t>源节点</a:t>
            </a:r>
            <a:r>
              <a:rPr lang="en-US" altLang="zh-CN" sz="2000" spc="200">
                <a:solidFill>
                  <a:srgbClr val="3F6CBB"/>
                </a:solidFill>
                <a:latin typeface="Arial" panose="020B0604020202020204" pitchFamily="34" charset="0"/>
                <a:ea typeface="微软雅黑" panose="020B0503020204020204" pitchFamily="34" charset="-122"/>
              </a:rPr>
              <a:t>IP</a:t>
            </a:r>
            <a:r>
              <a:rPr lang="zh-CN" altLang="en-US" sz="2000" spc="200">
                <a:solidFill>
                  <a:srgbClr val="3F6CBB"/>
                </a:solidFill>
                <a:latin typeface="Arial" panose="020B0604020202020204" pitchFamily="34" charset="0"/>
                <a:ea typeface="微软雅黑" panose="020B0503020204020204" pitchFamily="34" charset="-122"/>
              </a:rPr>
              <a:t>地址</a:t>
            </a:r>
            <a:endParaRPr lang="en-US" altLang="zh-CN" sz="20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000" b="1" spc="200">
                <a:solidFill>
                  <a:srgbClr val="3F6CBB"/>
                </a:solidFill>
                <a:latin typeface="Arial" panose="020B0604020202020204" pitchFamily="34" charset="0"/>
                <a:ea typeface="微软雅黑" panose="020B0503020204020204" pitchFamily="34" charset="-122"/>
              </a:rPr>
              <a:t>Originator Sequence Number</a:t>
            </a:r>
            <a:r>
              <a:rPr lang="en-US" altLang="zh-CN" sz="2000" spc="200">
                <a:solidFill>
                  <a:srgbClr val="3F6CBB"/>
                </a:solidFill>
                <a:latin typeface="Arial" panose="020B0604020202020204" pitchFamily="34" charset="0"/>
                <a:ea typeface="微软雅黑" panose="020B0503020204020204" pitchFamily="34" charset="-122"/>
              </a:rPr>
              <a:t>:</a:t>
            </a:r>
            <a:r>
              <a:rPr lang="zh-CN" altLang="en-US" sz="2000" spc="200">
                <a:solidFill>
                  <a:srgbClr val="3F6CBB"/>
                </a:solidFill>
                <a:latin typeface="Arial" panose="020B0604020202020204" pitchFamily="34" charset="0"/>
                <a:ea typeface="微软雅黑" panose="020B0503020204020204" pitchFamily="34" charset="-122"/>
              </a:rPr>
              <a:t>源节点序列号。反应源节点</a:t>
            </a:r>
            <a:r>
              <a:rPr lang="zh-CN" altLang="en-US" sz="2000" spc="200">
                <a:solidFill>
                  <a:srgbClr val="3F6CBB"/>
                </a:solidFill>
                <a:latin typeface="Arial" panose="020B0604020202020204" pitchFamily="34" charset="0"/>
                <a:ea typeface="微软雅黑" panose="020B0503020204020204" pitchFamily="34" charset="-122"/>
              </a:rPr>
              <a:t>路由情况</a:t>
            </a:r>
            <a:endParaRPr lang="zh-CN" altLang="en-US" sz="20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rcRect b="8039"/>
          <a:stretch>
            <a:fillRect/>
          </a:stretch>
        </p:blipFill>
        <p:spPr>
          <a:xfrm>
            <a:off x="3523615" y="2188845"/>
            <a:ext cx="2914650" cy="4247515"/>
          </a:xfrm>
          <a:prstGeom prst="rect">
            <a:avLst/>
          </a:prstGeom>
        </p:spPr>
      </p:pic>
      <p:sp>
        <p:nvSpPr>
          <p:cNvPr id="9" name="左箭头 8"/>
          <p:cNvSpPr/>
          <p:nvPr/>
        </p:nvSpPr>
        <p:spPr>
          <a:xfrm>
            <a:off x="6128385" y="4592320"/>
            <a:ext cx="749300" cy="76200"/>
          </a:xfrm>
          <a:prstGeom prst="leftArrow">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3"/>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03</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路由协议的几种消息格式</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10" name="文本框 9"/>
          <p:cNvSpPr txBox="1"/>
          <p:nvPr>
            <p:custDataLst>
              <p:tags r:id="rId4"/>
            </p:custDataLst>
          </p:nvPr>
        </p:nvSpPr>
        <p:spPr>
          <a:xfrm>
            <a:off x="2261870" y="1729105"/>
            <a:ext cx="970343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发送、处理和转发消息的过程（以</a:t>
            </a:r>
            <a:r>
              <a:rPr lang="en-US" altLang="zh-CN" sz="2400" spc="200">
                <a:solidFill>
                  <a:srgbClr val="3F6CBB"/>
                </a:solidFill>
                <a:latin typeface="Arial" panose="020B0604020202020204" pitchFamily="34" charset="0"/>
                <a:ea typeface="微软雅黑" panose="020B0503020204020204" pitchFamily="34" charset="-122"/>
              </a:rPr>
              <a:t>RREQ</a:t>
            </a:r>
            <a:r>
              <a:rPr lang="zh-CN" altLang="en-US" sz="2400" spc="200">
                <a:solidFill>
                  <a:srgbClr val="3F6CBB"/>
                </a:solidFill>
                <a:latin typeface="Arial" panose="020B0604020202020204" pitchFamily="34" charset="0"/>
                <a:ea typeface="微软雅黑" panose="020B0503020204020204" pitchFamily="34" charset="-122"/>
              </a:rPr>
              <a:t>为例）</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3" name="图片 2"/>
          <p:cNvPicPr>
            <a:picLocks noChangeAspect="1"/>
          </p:cNvPicPr>
          <p:nvPr>
            <p:custDataLst>
              <p:tags r:id="rId5"/>
            </p:custDataLst>
          </p:nvPr>
        </p:nvPicPr>
        <p:blipFill>
          <a:blip r:embed="rId6">
            <a:clrChange>
              <a:clrFrom>
                <a:srgbClr val="FFFFFF">
                  <a:alpha val="100000"/>
                </a:srgbClr>
              </a:clrFrom>
              <a:clrTo>
                <a:srgbClr val="FFFFFF">
                  <a:alpha val="100000"/>
                  <a:alpha val="0"/>
                </a:srgbClr>
              </a:clrTo>
            </a:clrChange>
          </a:blip>
          <a:srcRect b="7211"/>
          <a:stretch>
            <a:fillRect/>
          </a:stretch>
        </p:blipFill>
        <p:spPr>
          <a:xfrm>
            <a:off x="7934960" y="2189480"/>
            <a:ext cx="3333115" cy="4246880"/>
          </a:xfrm>
          <a:prstGeom prst="rect">
            <a:avLst/>
          </a:prstGeom>
        </p:spPr>
      </p:pic>
      <p:sp>
        <p:nvSpPr>
          <p:cNvPr id="15" name="文本框 14"/>
          <p:cNvSpPr txBox="1"/>
          <p:nvPr>
            <p:custDataLst>
              <p:tags r:id="rId7"/>
            </p:custDataLst>
          </p:nvPr>
        </p:nvSpPr>
        <p:spPr>
          <a:xfrm>
            <a:off x="6712585" y="2189480"/>
            <a:ext cx="2015490" cy="953135"/>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处理和转发</a:t>
            </a:r>
            <a:endParaRPr kumimoji="1" lang="zh-CN" altLang="en-US" sz="2800" b="1" dirty="0">
              <a:solidFill>
                <a:srgbClr val="4A82E1"/>
              </a:solidFill>
              <a:latin typeface="Arial" panose="020B0604020202020204" pitchFamily="34" charset="0"/>
              <a:ea typeface="微软雅黑" panose="020B0503020204020204" pitchFamily="34" charset="-122"/>
            </a:endParaRPr>
          </a:p>
          <a:p>
            <a:r>
              <a:rPr kumimoji="1" lang="en-US" altLang="zh-CN" sz="2800" b="1" dirty="0">
                <a:solidFill>
                  <a:srgbClr val="4A82E1"/>
                </a:solidFill>
                <a:latin typeface="Arial" panose="020B0604020202020204" pitchFamily="34" charset="0"/>
                <a:ea typeface="微软雅黑" panose="020B0503020204020204" pitchFamily="34" charset="-122"/>
              </a:rPr>
              <a:t>RREQ</a:t>
            </a:r>
            <a:r>
              <a:rPr kumimoji="1" lang="zh-CN" altLang="en-US" sz="2800" b="1" dirty="0">
                <a:solidFill>
                  <a:srgbClr val="4A82E1"/>
                </a:solidFill>
                <a:latin typeface="Arial" panose="020B0604020202020204" pitchFamily="34" charset="0"/>
                <a:ea typeface="微软雅黑" panose="020B0503020204020204" pitchFamily="34" charset="-122"/>
              </a:rPr>
              <a:t>：</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8" name="文本框 7"/>
          <p:cNvSpPr txBox="1"/>
          <p:nvPr>
            <p:custDataLst>
              <p:tags r:id="rId8"/>
            </p:custDataLst>
          </p:nvPr>
        </p:nvSpPr>
        <p:spPr>
          <a:xfrm>
            <a:off x="2094230" y="2189480"/>
            <a:ext cx="2015490" cy="953135"/>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发送</a:t>
            </a:r>
            <a:endParaRPr kumimoji="1" lang="zh-CN" altLang="en-US" sz="2800" b="1" dirty="0">
              <a:solidFill>
                <a:srgbClr val="4A82E1"/>
              </a:solidFill>
              <a:latin typeface="Arial" panose="020B0604020202020204" pitchFamily="34" charset="0"/>
              <a:ea typeface="微软雅黑" panose="020B0503020204020204" pitchFamily="34" charset="-122"/>
            </a:endParaRPr>
          </a:p>
          <a:p>
            <a:r>
              <a:rPr kumimoji="1" lang="en-US" altLang="zh-CN" sz="2800" b="1" dirty="0">
                <a:solidFill>
                  <a:srgbClr val="4A82E1"/>
                </a:solidFill>
                <a:latin typeface="Arial" panose="020B0604020202020204" pitchFamily="34" charset="0"/>
                <a:ea typeface="微软雅黑" panose="020B0503020204020204" pitchFamily="34" charset="-122"/>
              </a:rPr>
              <a:t>RREQ</a:t>
            </a:r>
            <a:r>
              <a:rPr kumimoji="1" lang="zh-CN" altLang="en-US" sz="2800" b="1" dirty="0">
                <a:solidFill>
                  <a:srgbClr val="4A82E1"/>
                </a:solidFill>
                <a:latin typeface="Arial" panose="020B0604020202020204" pitchFamily="34" charset="0"/>
                <a:ea typeface="微软雅黑" panose="020B0503020204020204" pitchFamily="34" charset="-122"/>
              </a:rPr>
              <a:t>：</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18" name="矩形: 圆角 17"/>
          <p:cNvSpPr/>
          <p:nvPr>
            <p:custDataLst>
              <p:tags r:id="rId9"/>
            </p:custDataLst>
          </p:nvPr>
        </p:nvSpPr>
        <p:spPr>
          <a:xfrm>
            <a:off x="6565265" y="4273550"/>
            <a:ext cx="1369695" cy="547370"/>
          </a:xfrm>
          <a:prstGeom prst="roundRect">
            <a:avLst>
              <a:gd name="adj" fmla="val 9331"/>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拥塞控制</a:t>
            </a:r>
            <a:endPar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a:xfrm>
            <a:off x="5647690" y="2125980"/>
            <a:ext cx="6544945" cy="799465"/>
          </a:xfrm>
        </p:spPr>
        <p:txBody>
          <a:bodyPr/>
          <a:lstStyle/>
          <a:p>
            <a:r>
              <a:rPr kumimoji="1" dirty="0"/>
              <a:t>网络仿真工具的</a:t>
            </a:r>
            <a:r>
              <a:rPr kumimoji="1" dirty="0"/>
              <a:t>选择</a:t>
            </a:r>
            <a:endParaRPr kumimoji="1" dirty="0"/>
          </a:p>
        </p:txBody>
      </p:sp>
      <p:sp>
        <p:nvSpPr>
          <p:cNvPr id="3" name="内容占位符 2"/>
          <p:cNvSpPr>
            <a:spLocks noGrp="1"/>
          </p:cNvSpPr>
          <p:nvPr>
            <p:ph sz="quarter" idx="12"/>
          </p:nvPr>
        </p:nvSpPr>
        <p:spPr>
          <a:xfrm>
            <a:off x="5647690" y="3437890"/>
            <a:ext cx="6222365" cy="1905635"/>
          </a:xfrm>
        </p:spPr>
        <p:txBody>
          <a:bodyPr/>
          <a:lstStyle/>
          <a:p>
            <a:r>
              <a:rPr kumimoji="1" lang="en-US" altLang="zh-CN" dirty="0"/>
              <a:t>NS-2</a:t>
            </a:r>
            <a:endParaRPr kumimoji="1" lang="en-US" altLang="zh-CN" dirty="0"/>
          </a:p>
          <a:p>
            <a:r>
              <a:rPr kumimoji="1" lang="en-US" altLang="zh-CN" dirty="0"/>
              <a:t>OMNeTpp</a:t>
            </a:r>
            <a:endParaRPr kumimoji="1" lang="en-US" altLang="zh-CN" dirty="0"/>
          </a:p>
          <a:p>
            <a:pPr marL="0" indent="0">
              <a:buNone/>
            </a:pPr>
            <a:endParaRPr kumimoji="1" dirty="0"/>
          </a:p>
        </p:txBody>
      </p:sp>
      <p:sp>
        <p:nvSpPr>
          <p:cNvPr id="4" name="文本框 3"/>
          <p:cNvSpPr txBox="1"/>
          <p:nvPr/>
        </p:nvSpPr>
        <p:spPr>
          <a:xfrm>
            <a:off x="1147064" y="1594240"/>
            <a:ext cx="3718849" cy="3769360"/>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03</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NS-2</a:t>
            </a:r>
            <a:endParaRPr kumimoji="1" lang="en-US" altLang="zh-CN" sz="2800" dirty="0">
              <a:solidFill>
                <a:srgbClr val="4571C4"/>
              </a:solidFill>
              <a:latin typeface="Impact" panose="020B0806030902050204" pitchFamily="34" charset="0"/>
              <a:ea typeface="微软雅黑" panose="020B0503020204020204" pitchFamily="34" charset="-122"/>
            </a:endParaRPr>
          </a:p>
        </p:txBody>
      </p:sp>
      <p:pic>
        <p:nvPicPr>
          <p:cNvPr id="106" name="图片 105"/>
          <p:cNvPicPr/>
          <p:nvPr/>
        </p:nvPicPr>
        <p:blipFill>
          <a:blip r:embed="rId2"/>
          <a:stretch>
            <a:fillRect/>
          </a:stretch>
        </p:blipFill>
        <p:spPr>
          <a:xfrm>
            <a:off x="3617595" y="1858963"/>
            <a:ext cx="4495800" cy="2314575"/>
          </a:xfrm>
          <a:prstGeom prst="rect">
            <a:avLst/>
          </a:prstGeom>
          <a:noFill/>
          <a:ln w="9525">
            <a:noFill/>
          </a:ln>
        </p:spPr>
      </p:pic>
      <p:grpSp>
        <p:nvGrpSpPr>
          <p:cNvPr id="14" name="组合 13"/>
          <p:cNvGrpSpPr/>
          <p:nvPr/>
        </p:nvGrpSpPr>
        <p:grpSpPr>
          <a:xfrm>
            <a:off x="2400935" y="4145280"/>
            <a:ext cx="3413125" cy="1661160"/>
            <a:chOff x="2215043" y="2695358"/>
            <a:chExt cx="5986371" cy="1660800"/>
          </a:xfrm>
        </p:grpSpPr>
        <p:sp>
          <p:nvSpPr>
            <p:cNvPr id="8" name="文本框 7"/>
            <p:cNvSpPr txBox="1"/>
            <p:nvPr>
              <p:custDataLst>
                <p:tags r:id="rId3"/>
              </p:custDataLst>
            </p:nvPr>
          </p:nvSpPr>
          <p:spPr>
            <a:xfrm>
              <a:off x="2215043" y="2695358"/>
              <a:ext cx="2357380" cy="521857"/>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优势</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16" name="文本框 15"/>
            <p:cNvSpPr txBox="1"/>
            <p:nvPr>
              <p:custDataLst>
                <p:tags r:id="rId4"/>
              </p:custDataLst>
            </p:nvPr>
          </p:nvSpPr>
          <p:spPr>
            <a:xfrm>
              <a:off x="2215043" y="3341648"/>
              <a:ext cx="5986371" cy="1014510"/>
            </a:xfrm>
            <a:prstGeom prst="rect">
              <a:avLst/>
            </a:prstGeom>
            <a:noFill/>
          </p:spPr>
          <p:txBody>
            <a:bodyPr wrap="square" rtlCol="0">
              <a:spAutoFit/>
            </a:bodyPr>
            <a:p>
              <a:pPr algn="l"/>
              <a:r>
                <a:rPr kumimoji="1" lang="zh-CN" altLang="en-US" sz="2000" spc="110" dirty="0">
                  <a:solidFill>
                    <a:srgbClr val="3F6CBB"/>
                  </a:solidFill>
                  <a:latin typeface="Arial" panose="020B0604020202020204" pitchFamily="34" charset="0"/>
                  <a:ea typeface="微软雅黑" panose="020B0503020204020204" pitchFamily="34" charset="-122"/>
                </a:rPr>
                <a:t>学术界应用广泛，认可度高</a:t>
              </a:r>
              <a:endParaRPr kumimoji="1" lang="en-US" altLang="zh-CN" sz="2000" spc="110" dirty="0">
                <a:solidFill>
                  <a:srgbClr val="3F6CBB"/>
                </a:solidFill>
                <a:latin typeface="Arial" panose="020B0604020202020204" pitchFamily="34" charset="0"/>
                <a:ea typeface="微软雅黑" panose="020B0503020204020204" pitchFamily="34" charset="-122"/>
              </a:endParaRPr>
            </a:p>
            <a:p>
              <a:pPr algn="l"/>
              <a:r>
                <a:rPr kumimoji="1" lang="zh-CN" altLang="en-US" sz="2000" spc="110" dirty="0">
                  <a:solidFill>
                    <a:srgbClr val="3F6CBB"/>
                  </a:solidFill>
                  <a:latin typeface="Arial" panose="020B0604020202020204" pitchFamily="34" charset="0"/>
                  <a:ea typeface="微软雅黑" panose="020B0503020204020204" pitchFamily="34" charset="-122"/>
                </a:rPr>
                <a:t>历史悠久，模块丰富</a:t>
              </a:r>
              <a:endParaRPr kumimoji="1" lang="zh-CN" altLang="en-US" sz="2000" spc="110" dirty="0">
                <a:solidFill>
                  <a:srgbClr val="3F6CBB"/>
                </a:solidFill>
                <a:latin typeface="Arial" panose="020B0604020202020204" pitchFamily="34" charset="0"/>
                <a:ea typeface="微软雅黑" panose="020B0503020204020204" pitchFamily="34" charset="-122"/>
              </a:endParaRPr>
            </a:p>
          </p:txBody>
        </p:sp>
      </p:grpSp>
      <p:grpSp>
        <p:nvGrpSpPr>
          <p:cNvPr id="9" name="组合 8"/>
          <p:cNvGrpSpPr/>
          <p:nvPr/>
        </p:nvGrpSpPr>
        <p:grpSpPr>
          <a:xfrm>
            <a:off x="6704330" y="4145280"/>
            <a:ext cx="3770630" cy="1661160"/>
            <a:chOff x="2215043" y="2695358"/>
            <a:chExt cx="6613409" cy="1660800"/>
          </a:xfrm>
        </p:grpSpPr>
        <p:sp>
          <p:nvSpPr>
            <p:cNvPr id="10" name="文本框 9"/>
            <p:cNvSpPr txBox="1"/>
            <p:nvPr>
              <p:custDataLst>
                <p:tags r:id="rId5"/>
              </p:custDataLst>
            </p:nvPr>
          </p:nvSpPr>
          <p:spPr>
            <a:xfrm>
              <a:off x="2215043" y="2695358"/>
              <a:ext cx="2357380" cy="521857"/>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劣势</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11" name="文本框 10"/>
            <p:cNvSpPr txBox="1"/>
            <p:nvPr>
              <p:custDataLst>
                <p:tags r:id="rId6"/>
              </p:custDataLst>
            </p:nvPr>
          </p:nvSpPr>
          <p:spPr>
            <a:xfrm>
              <a:off x="2215043" y="3341648"/>
              <a:ext cx="6613409" cy="1014510"/>
            </a:xfrm>
            <a:prstGeom prst="rect">
              <a:avLst/>
            </a:prstGeom>
            <a:noFill/>
          </p:spPr>
          <p:txBody>
            <a:bodyPr wrap="square" rtlCol="0">
              <a:spAutoFit/>
            </a:bodyPr>
            <a:p>
              <a:pPr algn="l"/>
              <a:r>
                <a:rPr kumimoji="1" lang="zh-CN" altLang="en-US" sz="2000" b="1" spc="110" dirty="0">
                  <a:solidFill>
                    <a:srgbClr val="3F6CBB"/>
                  </a:solidFill>
                  <a:latin typeface="Arial" panose="020B0604020202020204" pitchFamily="34" charset="0"/>
                  <a:ea typeface="微软雅黑" panose="020B0503020204020204" pitchFamily="34" charset="-122"/>
                </a:rPr>
                <a:t>初学者难以掌握</a:t>
              </a:r>
              <a:endParaRPr kumimoji="1" lang="en-US" altLang="zh-CN" sz="2000" b="1" spc="110" dirty="0">
                <a:solidFill>
                  <a:srgbClr val="3F6CBB"/>
                </a:solidFill>
                <a:latin typeface="Arial" panose="020B0604020202020204" pitchFamily="34" charset="0"/>
                <a:ea typeface="微软雅黑" panose="020B0503020204020204" pitchFamily="34" charset="-122"/>
              </a:endParaRPr>
            </a:p>
            <a:p>
              <a:pPr algn="l"/>
              <a:r>
                <a:rPr kumimoji="1" lang="zh-CN" altLang="en-US" sz="2000" spc="110" dirty="0">
                  <a:solidFill>
                    <a:srgbClr val="3F6CBB"/>
                  </a:solidFill>
                  <a:latin typeface="Arial" panose="020B0604020202020204" pitchFamily="34" charset="0"/>
                  <a:ea typeface="微软雅黑" panose="020B0503020204020204" pitchFamily="34" charset="-122"/>
                </a:rPr>
                <a:t>图形化支持较差，无官方</a:t>
              </a:r>
              <a:r>
                <a:rPr kumimoji="1" lang="en-US" altLang="zh-CN" sz="2000" spc="110" dirty="0">
                  <a:solidFill>
                    <a:srgbClr val="3F6CBB"/>
                  </a:solidFill>
                  <a:latin typeface="Arial" panose="020B0604020202020204" pitchFamily="34" charset="0"/>
                  <a:ea typeface="微软雅黑" panose="020B0503020204020204" pitchFamily="34" charset="-122"/>
                </a:rPr>
                <a:t>GUI</a:t>
              </a:r>
              <a:endParaRPr kumimoji="1" lang="en-US" altLang="zh-CN" sz="2000" spc="110" dirty="0">
                <a:solidFill>
                  <a:srgbClr val="3F6CBB"/>
                </a:solidFill>
                <a:latin typeface="Arial" panose="020B0604020202020204" pitchFamily="34" charset="0"/>
                <a:ea typeface="微软雅黑" panose="020B0503020204020204" pitchFamily="34" charset="-122"/>
              </a:endParaRPr>
            </a:p>
            <a:p>
              <a:pPr algn="l"/>
              <a:endParaRPr kumimoji="1" lang="en-US" altLang="zh-CN" sz="2000" spc="110" dirty="0">
                <a:solidFill>
                  <a:srgbClr val="3F6CBB"/>
                </a:solidFill>
                <a:latin typeface="Arial" panose="020B0604020202020204" pitchFamily="34"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a:t>
            </a:r>
            <a:r>
              <a:rPr kumimoji="1" lang="en-US" altLang="zh-CN" sz="2800" dirty="0">
                <a:solidFill>
                  <a:srgbClr val="4571C4"/>
                </a:solidFill>
                <a:latin typeface="Impact" panose="020B0806030902050204" pitchFamily="34" charset="0"/>
                <a:ea typeface="微软雅黑" panose="020B0503020204020204" pitchFamily="34" charset="-122"/>
              </a:rPr>
              <a:t>OMNeTpp</a:t>
            </a:r>
            <a:endParaRPr kumimoji="1" lang="en-US" altLang="zh-CN" sz="2800" dirty="0">
              <a:solidFill>
                <a:srgbClr val="4571C4"/>
              </a:solidFill>
              <a:latin typeface="Impact" panose="020B0806030902050204" pitchFamily="34" charset="0"/>
              <a:ea typeface="微软雅黑" panose="020B0503020204020204" pitchFamily="34" charset="-122"/>
            </a:endParaRPr>
          </a:p>
        </p:txBody>
      </p:sp>
      <p:grpSp>
        <p:nvGrpSpPr>
          <p:cNvPr id="14" name="组合 13"/>
          <p:cNvGrpSpPr/>
          <p:nvPr/>
        </p:nvGrpSpPr>
        <p:grpSpPr>
          <a:xfrm>
            <a:off x="2400935" y="4145280"/>
            <a:ext cx="3413125" cy="1353185"/>
            <a:chOff x="2215043" y="2695358"/>
            <a:chExt cx="5986371" cy="1352892"/>
          </a:xfrm>
        </p:grpSpPr>
        <p:sp>
          <p:nvSpPr>
            <p:cNvPr id="8" name="文本框 7"/>
            <p:cNvSpPr txBox="1"/>
            <p:nvPr>
              <p:custDataLst>
                <p:tags r:id="rId2"/>
              </p:custDataLst>
            </p:nvPr>
          </p:nvSpPr>
          <p:spPr>
            <a:xfrm>
              <a:off x="2215043" y="2695358"/>
              <a:ext cx="2357380" cy="521857"/>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优势</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16" name="文本框 15"/>
            <p:cNvSpPr txBox="1"/>
            <p:nvPr>
              <p:custDataLst>
                <p:tags r:id="rId3"/>
              </p:custDataLst>
            </p:nvPr>
          </p:nvSpPr>
          <p:spPr>
            <a:xfrm>
              <a:off x="2215043" y="3341648"/>
              <a:ext cx="5986371" cy="706602"/>
            </a:xfrm>
            <a:prstGeom prst="rect">
              <a:avLst/>
            </a:prstGeom>
            <a:noFill/>
          </p:spPr>
          <p:txBody>
            <a:bodyPr wrap="square" rtlCol="0">
              <a:spAutoFit/>
            </a:bodyPr>
            <a:p>
              <a:pPr algn="l"/>
              <a:r>
                <a:rPr kumimoji="1" lang="zh-CN" altLang="en-US" sz="2000" b="1" spc="110" dirty="0">
                  <a:solidFill>
                    <a:srgbClr val="3F6CBB"/>
                  </a:solidFill>
                  <a:latin typeface="Arial" panose="020B0604020202020204" pitchFamily="34" charset="0"/>
                  <a:ea typeface="微软雅黑" panose="020B0503020204020204" pitchFamily="34" charset="-122"/>
                </a:rPr>
                <a:t>对初学者上手友好</a:t>
              </a:r>
              <a:endParaRPr kumimoji="1" lang="en-US" altLang="zh-CN" sz="2000" b="1" spc="110" dirty="0">
                <a:solidFill>
                  <a:srgbClr val="3F6CBB"/>
                </a:solidFill>
                <a:latin typeface="Arial" panose="020B0604020202020204" pitchFamily="34" charset="0"/>
                <a:ea typeface="微软雅黑" panose="020B0503020204020204" pitchFamily="34" charset="-122"/>
              </a:endParaRPr>
            </a:p>
            <a:p>
              <a:pPr algn="l"/>
              <a:r>
                <a:rPr kumimoji="1" lang="zh-CN" altLang="en-US" sz="2000" spc="110" dirty="0">
                  <a:solidFill>
                    <a:srgbClr val="3F6CBB"/>
                  </a:solidFill>
                  <a:latin typeface="Arial" panose="020B0604020202020204" pitchFamily="34" charset="0"/>
                  <a:ea typeface="微软雅黑" panose="020B0503020204020204" pitchFamily="34" charset="-122"/>
                </a:rPr>
                <a:t>支持图形化界面，功能全面</a:t>
              </a:r>
              <a:endParaRPr kumimoji="1" lang="zh-CN" altLang="en-US" sz="2000" spc="110" dirty="0">
                <a:solidFill>
                  <a:srgbClr val="3F6CBB"/>
                </a:solidFill>
                <a:latin typeface="Arial" panose="020B0604020202020204" pitchFamily="34" charset="0"/>
                <a:ea typeface="微软雅黑" panose="020B0503020204020204" pitchFamily="34" charset="-122"/>
              </a:endParaRPr>
            </a:p>
          </p:txBody>
        </p:sp>
      </p:grpSp>
      <p:grpSp>
        <p:nvGrpSpPr>
          <p:cNvPr id="9" name="组合 8"/>
          <p:cNvGrpSpPr/>
          <p:nvPr/>
        </p:nvGrpSpPr>
        <p:grpSpPr>
          <a:xfrm>
            <a:off x="6704330" y="4145280"/>
            <a:ext cx="3770630" cy="1045211"/>
            <a:chOff x="2215043" y="2695358"/>
            <a:chExt cx="6613409" cy="1044984"/>
          </a:xfrm>
        </p:grpSpPr>
        <p:sp>
          <p:nvSpPr>
            <p:cNvPr id="10" name="文本框 9"/>
            <p:cNvSpPr txBox="1"/>
            <p:nvPr>
              <p:custDataLst>
                <p:tags r:id="rId4"/>
              </p:custDataLst>
            </p:nvPr>
          </p:nvSpPr>
          <p:spPr>
            <a:xfrm>
              <a:off x="2215043" y="2695358"/>
              <a:ext cx="2357380" cy="521857"/>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劣势</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11" name="文本框 10"/>
            <p:cNvSpPr txBox="1"/>
            <p:nvPr>
              <p:custDataLst>
                <p:tags r:id="rId5"/>
              </p:custDataLst>
            </p:nvPr>
          </p:nvSpPr>
          <p:spPr>
            <a:xfrm>
              <a:off x="2215043" y="3341648"/>
              <a:ext cx="6613409" cy="398694"/>
            </a:xfrm>
            <a:prstGeom prst="rect">
              <a:avLst/>
            </a:prstGeom>
            <a:noFill/>
          </p:spPr>
          <p:txBody>
            <a:bodyPr wrap="square" rtlCol="0">
              <a:spAutoFit/>
            </a:bodyPr>
            <a:p>
              <a:pPr algn="l"/>
              <a:r>
                <a:rPr kumimoji="1" lang="zh-CN" altLang="en-US" sz="2000" spc="110" dirty="0">
                  <a:solidFill>
                    <a:srgbClr val="3F6CBB"/>
                  </a:solidFill>
                  <a:latin typeface="Arial" panose="020B0604020202020204" pitchFamily="34" charset="0"/>
                  <a:ea typeface="微软雅黑" panose="020B0503020204020204" pitchFamily="34" charset="-122"/>
                </a:rPr>
                <a:t>学习资料过少</a:t>
              </a:r>
              <a:endParaRPr kumimoji="1" lang="zh-CN" altLang="en-US" sz="2000" spc="110" dirty="0">
                <a:solidFill>
                  <a:srgbClr val="3F6CBB"/>
                </a:solidFill>
                <a:latin typeface="Arial" panose="020B0604020202020204" pitchFamily="34" charset="0"/>
                <a:ea typeface="微软雅黑" panose="020B0503020204020204" pitchFamily="34" charset="-122"/>
              </a:endParaRPr>
            </a:p>
          </p:txBody>
        </p:sp>
      </p:grpSp>
      <p:pic>
        <p:nvPicPr>
          <p:cNvPr id="107" name="图片 106"/>
          <p:cNvPicPr/>
          <p:nvPr/>
        </p:nvPicPr>
        <p:blipFill>
          <a:blip r:embed="rId6">
            <a:clrChange>
              <a:clrFrom>
                <a:srgbClr val="000000">
                  <a:alpha val="100000"/>
                </a:srgbClr>
              </a:clrFrom>
              <a:clrTo>
                <a:srgbClr val="000000">
                  <a:alpha val="100000"/>
                  <a:alpha val="0"/>
                </a:srgbClr>
              </a:clrTo>
            </a:clrChange>
          </a:blip>
          <a:srcRect l="5209" t="13330" r="4322" b="15287"/>
          <a:stretch>
            <a:fillRect/>
          </a:stretch>
        </p:blipFill>
        <p:spPr>
          <a:xfrm>
            <a:off x="4450715" y="1780540"/>
            <a:ext cx="3027045" cy="2388235"/>
          </a:xfrm>
          <a:prstGeom prst="rect">
            <a:avLst/>
          </a:prstGeom>
          <a:noFill/>
          <a:ln w="9525">
            <a:noFill/>
          </a:ln>
        </p:spPr>
      </p:pic>
      <p:sp>
        <p:nvSpPr>
          <p:cNvPr id="4" name="文本框 3"/>
          <p:cNvSpPr txBox="1"/>
          <p:nvPr>
            <p:custDataLst>
              <p:tags r:id="rId7"/>
            </p:custDataLst>
          </p:nvPr>
        </p:nvSpPr>
        <p:spPr>
          <a:xfrm>
            <a:off x="9229090" y="1965960"/>
            <a:ext cx="2689225" cy="3263900"/>
          </a:xfrm>
          <a:prstGeom prst="rect">
            <a:avLst/>
          </a:prstGeom>
        </p:spPr>
        <p:txBody>
          <a:bodyPr wrap="square">
            <a:noAutofit/>
            <a:extLst>
              <a:ext uri="{4A0BC546-FE56-4ADE-93B0-CB8AF2F6F144}">
                <wpsdc:textFrameExt xmlns:wpsdc="http://www.wps.cn/officeDocument/2022/drawingmlCustomData" type="sub-title"/>
              </a:ext>
            </a:extLst>
          </a:bodyPr>
          <a:p>
            <a:pPr algn="l"/>
            <a:r>
              <a:rPr lang="zh-CN" altLang="en-US" sz="2400" spc="200">
                <a:solidFill>
                  <a:srgbClr val="3F6CBB"/>
                </a:solidFill>
                <a:latin typeface="Arial" panose="020B0604020202020204" pitchFamily="34" charset="0"/>
                <a:ea typeface="微软雅黑" panose="020B0503020204020204" pitchFamily="34" charset="-122"/>
              </a:rPr>
              <a:t>在经过客观分析和合理比较后，决定使用OMNetpp网络仿真软件，用于实现基于AODV路由协议的无人智能节点集群内节点动态加入和删除的策略。</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a:xfrm>
            <a:off x="5647690" y="2125980"/>
            <a:ext cx="6544945" cy="799465"/>
          </a:xfrm>
        </p:spPr>
        <p:txBody>
          <a:bodyPr/>
          <a:lstStyle/>
          <a:p>
            <a:r>
              <a:rPr kumimoji="1" dirty="0"/>
              <a:t>实验过程与数据</a:t>
            </a:r>
            <a:r>
              <a:rPr kumimoji="1" dirty="0"/>
              <a:t>分析</a:t>
            </a:r>
            <a:endParaRPr kumimoji="1" dirty="0"/>
          </a:p>
        </p:txBody>
      </p:sp>
      <p:sp>
        <p:nvSpPr>
          <p:cNvPr id="3" name="内容占位符 2"/>
          <p:cNvSpPr>
            <a:spLocks noGrp="1"/>
          </p:cNvSpPr>
          <p:nvPr>
            <p:ph sz="quarter" idx="12"/>
          </p:nvPr>
        </p:nvSpPr>
        <p:spPr>
          <a:xfrm>
            <a:off x="5647690" y="3437890"/>
            <a:ext cx="6222365" cy="1905635"/>
          </a:xfrm>
        </p:spPr>
        <p:txBody>
          <a:bodyPr/>
          <a:lstStyle/>
          <a:p>
            <a:r>
              <a:rPr kumimoji="1" dirty="0"/>
              <a:t>基于</a:t>
            </a:r>
            <a:r>
              <a:rPr kumimoji="1" lang="en-US" altLang="zh-CN" dirty="0"/>
              <a:t>AODV</a:t>
            </a:r>
            <a:r>
              <a:rPr kumimoji="1" dirty="0"/>
              <a:t>的集群内节点动态加入删除策略的实现过程</a:t>
            </a:r>
            <a:endParaRPr kumimoji="1" lang="en-US" altLang="zh-CN" dirty="0"/>
          </a:p>
          <a:p>
            <a:r>
              <a:rPr kumimoji="1" dirty="0"/>
              <a:t>仿真结果</a:t>
            </a:r>
            <a:r>
              <a:rPr kumimoji="1" dirty="0"/>
              <a:t>分析</a:t>
            </a:r>
            <a:endParaRPr kumimoji="1" dirty="0"/>
          </a:p>
        </p:txBody>
      </p:sp>
      <p:sp>
        <p:nvSpPr>
          <p:cNvPr id="4" name="文本框 3"/>
          <p:cNvSpPr txBox="1"/>
          <p:nvPr/>
        </p:nvSpPr>
        <p:spPr>
          <a:xfrm>
            <a:off x="1147064" y="1594240"/>
            <a:ext cx="3718849" cy="3769360"/>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04</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grpSp>
        <p:nvGrpSpPr>
          <p:cNvPr id="36" name="组合 35"/>
          <p:cNvGrpSpPr/>
          <p:nvPr/>
        </p:nvGrpSpPr>
        <p:grpSpPr>
          <a:xfrm>
            <a:off x="2388235" y="2267585"/>
            <a:ext cx="9495155" cy="499110"/>
            <a:chOff x="2021939" y="5946120"/>
            <a:chExt cx="8493301" cy="446713"/>
          </a:xfrm>
        </p:grpSpPr>
        <p:sp>
          <p:nvSpPr>
            <p:cNvPr id="20" name="圆角矩形 19"/>
            <p:cNvSpPr/>
            <p:nvPr>
              <p:custDataLst>
                <p:tags r:id="rId2"/>
              </p:custDataLst>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p>
              <a:pPr algn="ctr"/>
              <a:r>
                <a:rPr kumimoji="1" lang="zh-CN" altLang="en-US" b="1" dirty="0">
                  <a:latin typeface="微软雅黑" panose="020B0503020204020204" pitchFamily="34" charset="-122"/>
                  <a:ea typeface="微软雅黑" panose="020B0503020204020204" pitchFamily="34" charset="-122"/>
                </a:rPr>
                <a:t>消息建模</a:t>
              </a:r>
              <a:endParaRPr kumimoji="1" lang="zh-CN" altLang="en-US" b="1" dirty="0">
                <a:latin typeface="微软雅黑" panose="020B0503020204020204" pitchFamily="34" charset="-122"/>
                <a:ea typeface="微软雅黑" panose="020B0503020204020204" pitchFamily="34" charset="-122"/>
              </a:endParaRPr>
            </a:p>
          </p:txBody>
        </p:sp>
        <p:sp>
          <p:nvSpPr>
            <p:cNvPr id="21" name="圆角矩形 20"/>
            <p:cNvSpPr/>
            <p:nvPr>
              <p:custDataLst>
                <p:tags r:id="rId3"/>
              </p:custDataLst>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p>
              <a:pPr algn="ctr"/>
              <a:r>
                <a:rPr kumimoji="1" lang="zh-CN" altLang="en-US" b="1" dirty="0">
                  <a:latin typeface="微软雅黑" panose="020B0503020204020204" pitchFamily="34" charset="-122"/>
                  <a:ea typeface="微软雅黑" panose="020B0503020204020204" pitchFamily="34" charset="-122"/>
                </a:rPr>
                <a:t>网络搭建</a:t>
              </a:r>
              <a:endParaRPr kumimoji="1" lang="zh-CN" altLang="en-US" b="1" dirty="0">
                <a:latin typeface="微软雅黑" panose="020B0503020204020204" pitchFamily="34" charset="-122"/>
                <a:ea typeface="微软雅黑" panose="020B0503020204020204" pitchFamily="34" charset="-122"/>
              </a:endParaRPr>
            </a:p>
          </p:txBody>
        </p:sp>
        <p:sp>
          <p:nvSpPr>
            <p:cNvPr id="22" name="圆角矩形 21"/>
            <p:cNvSpPr/>
            <p:nvPr>
              <p:custDataLst>
                <p:tags r:id="rId4"/>
              </p:custDataLst>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p>
              <a:pPr algn="ctr"/>
              <a:r>
                <a:rPr kumimoji="1" lang="zh-CN" altLang="en-US" b="1" dirty="0">
                  <a:latin typeface="微软雅黑" panose="020B0503020204020204" pitchFamily="34" charset="-122"/>
                  <a:ea typeface="微软雅黑" panose="020B0503020204020204" pitchFamily="34" charset="-122"/>
                </a:rPr>
                <a:t>节点搭建</a:t>
              </a:r>
              <a:endParaRPr kumimoji="1" lang="zh-CN" altLang="en-US" b="1" dirty="0">
                <a:latin typeface="微软雅黑" panose="020B0503020204020204" pitchFamily="34" charset="-122"/>
                <a:ea typeface="微软雅黑" panose="020B0503020204020204" pitchFamily="34" charset="-122"/>
              </a:endParaRPr>
            </a:p>
          </p:txBody>
        </p:sp>
        <p:sp>
          <p:nvSpPr>
            <p:cNvPr id="23" name="圆角矩形 22"/>
            <p:cNvSpPr/>
            <p:nvPr>
              <p:custDataLst>
                <p:tags r:id="rId5"/>
              </p:custDataLst>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p>
              <a:pPr algn="ctr"/>
              <a:r>
                <a:rPr kumimoji="1" lang="zh-CN" altLang="en-US" b="1" dirty="0">
                  <a:latin typeface="微软雅黑" panose="020B0503020204020204" pitchFamily="34" charset="-122"/>
                  <a:ea typeface="微软雅黑" panose="020B0503020204020204" pitchFamily="34" charset="-122"/>
                </a:rPr>
                <a:t>视景实现</a:t>
              </a:r>
              <a:endParaRPr kumimoji="1" lang="zh-CN" altLang="en-US" b="1" dirty="0">
                <a:latin typeface="微软雅黑" panose="020B0503020204020204" pitchFamily="34" charset="-122"/>
                <a:ea typeface="微软雅黑" panose="020B0503020204020204" pitchFamily="34" charset="-122"/>
              </a:endParaRPr>
            </a:p>
          </p:txBody>
        </p:sp>
        <p:sp>
          <p:nvSpPr>
            <p:cNvPr id="24" name="右箭头 23"/>
            <p:cNvSpPr/>
            <p:nvPr>
              <p:custDataLst>
                <p:tags r:id="rId6"/>
              </p:custDataLst>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b="1">
                <a:latin typeface="微软雅黑" panose="020B0503020204020204" pitchFamily="34" charset="-122"/>
                <a:ea typeface="微软雅黑" panose="020B0503020204020204" pitchFamily="34" charset="-122"/>
              </a:endParaRPr>
            </a:p>
          </p:txBody>
        </p:sp>
        <p:sp>
          <p:nvSpPr>
            <p:cNvPr id="25" name="右箭头 24"/>
            <p:cNvSpPr/>
            <p:nvPr>
              <p:custDataLst>
                <p:tags r:id="rId7"/>
              </p:custDataLst>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b="1">
                <a:latin typeface="微软雅黑" panose="020B0503020204020204" pitchFamily="34" charset="-122"/>
                <a:ea typeface="微软雅黑" panose="020B0503020204020204" pitchFamily="34" charset="-122"/>
              </a:endParaRPr>
            </a:p>
          </p:txBody>
        </p:sp>
        <p:sp>
          <p:nvSpPr>
            <p:cNvPr id="26" name="右箭头 25"/>
            <p:cNvSpPr/>
            <p:nvPr>
              <p:custDataLst>
                <p:tags r:id="rId8"/>
              </p:custDataLst>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b="1">
                <a:latin typeface="微软雅黑" panose="020B0503020204020204" pitchFamily="34" charset="-122"/>
                <a:ea typeface="微软雅黑" panose="020B0503020204020204" pitchFamily="34" charset="-122"/>
              </a:endParaRPr>
            </a:p>
          </p:txBody>
        </p:sp>
      </p:grpSp>
      <p:pic>
        <p:nvPicPr>
          <p:cNvPr id="1073744061" name="图片 1073744060"/>
          <p:cNvPicPr>
            <a:picLocks noChangeAspect="1"/>
          </p:cNvPicPr>
          <p:nvPr>
            <p:custDataLst>
              <p:tags r:id="rId9"/>
            </p:custDataLst>
          </p:nvPr>
        </p:nvPicPr>
        <p:blipFill>
          <a:blip r:embed="rId10"/>
          <a:stretch>
            <a:fillRect/>
          </a:stretch>
        </p:blipFill>
        <p:spPr>
          <a:xfrm>
            <a:off x="9130665" y="2954655"/>
            <a:ext cx="2898140" cy="2705735"/>
          </a:xfrm>
          <a:prstGeom prst="rect">
            <a:avLst/>
          </a:prstGeom>
          <a:noFill/>
          <a:ln w="9525">
            <a:noFill/>
          </a:ln>
        </p:spPr>
      </p:pic>
      <p:pic>
        <p:nvPicPr>
          <p:cNvPr id="1073744094" name="图片 1073744093" descr="屏幕截图 2023-05-03 220910"/>
          <p:cNvPicPr>
            <a:picLocks noChangeAspect="1"/>
          </p:cNvPicPr>
          <p:nvPr>
            <p:custDataLst>
              <p:tags r:id="rId11"/>
            </p:custDataLst>
          </p:nvPr>
        </p:nvPicPr>
        <p:blipFill>
          <a:blip r:embed="rId12"/>
          <a:srcRect t="8043" r="-3922" b="656"/>
          <a:stretch>
            <a:fillRect/>
          </a:stretch>
        </p:blipFill>
        <p:spPr>
          <a:xfrm>
            <a:off x="3021965" y="2945765"/>
            <a:ext cx="3113405" cy="2705735"/>
          </a:xfrm>
          <a:prstGeom prst="rect">
            <a:avLst/>
          </a:prstGeom>
          <a:noFill/>
          <a:ln w="9525">
            <a:noFill/>
          </a:ln>
        </p:spPr>
      </p:pic>
      <p:pic>
        <p:nvPicPr>
          <p:cNvPr id="1073744093" name="图片 1073744092"/>
          <p:cNvPicPr>
            <a:picLocks noChangeAspect="1"/>
          </p:cNvPicPr>
          <p:nvPr>
            <p:custDataLst>
              <p:tags r:id="rId13"/>
            </p:custDataLst>
          </p:nvPr>
        </p:nvPicPr>
        <p:blipFill>
          <a:blip r:embed="rId14"/>
          <a:srcRect l="8953" t="2308" r="28010"/>
          <a:stretch>
            <a:fillRect/>
          </a:stretch>
        </p:blipFill>
        <p:spPr>
          <a:xfrm>
            <a:off x="6015355" y="2954655"/>
            <a:ext cx="3098165" cy="2714625"/>
          </a:xfrm>
          <a:prstGeom prst="rect">
            <a:avLst/>
          </a:prstGeom>
          <a:noFill/>
          <a:ln w="9525">
            <a:noFill/>
          </a:ln>
        </p:spPr>
      </p:pic>
      <p:sp>
        <p:nvSpPr>
          <p:cNvPr id="4" name="文本框 3"/>
          <p:cNvSpPr txBox="1"/>
          <p:nvPr>
            <p:custDataLst>
              <p:tags r:id="rId15"/>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简要介绍</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3" name="下箭头 2"/>
          <p:cNvSpPr/>
          <p:nvPr/>
        </p:nvSpPr>
        <p:spPr>
          <a:xfrm>
            <a:off x="5710555" y="2753360"/>
            <a:ext cx="121920" cy="341630"/>
          </a:xfrm>
          <a:prstGeom prst="downArrow">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下箭头 6"/>
          <p:cNvSpPr/>
          <p:nvPr>
            <p:custDataLst>
              <p:tags r:id="rId16"/>
            </p:custDataLst>
          </p:nvPr>
        </p:nvSpPr>
        <p:spPr>
          <a:xfrm>
            <a:off x="8258810" y="2716530"/>
            <a:ext cx="121920" cy="341630"/>
          </a:xfrm>
          <a:prstGeom prst="downArrow">
            <a:avLst/>
          </a:prstGeom>
          <a:solidFill>
            <a:srgbClr val="4A82E1"/>
          </a:solidFill>
          <a:ln>
            <a:solidFill>
              <a:srgbClr val="4A82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下箭头 7"/>
          <p:cNvSpPr/>
          <p:nvPr>
            <p:custDataLst>
              <p:tags r:id="rId17"/>
            </p:custDataLst>
          </p:nvPr>
        </p:nvSpPr>
        <p:spPr>
          <a:xfrm>
            <a:off x="11057255" y="2764155"/>
            <a:ext cx="121920" cy="341630"/>
          </a:xfrm>
          <a:prstGeom prst="downArrow">
            <a:avLst/>
          </a:prstGeom>
          <a:solidFill>
            <a:srgbClr val="2F5597"/>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环境配置</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8" name="图片 7" descr="屏幕截图 2023-05-26 004235"/>
          <p:cNvPicPr>
            <a:picLocks noChangeAspect="1"/>
          </p:cNvPicPr>
          <p:nvPr/>
        </p:nvPicPr>
        <p:blipFill>
          <a:blip r:embed="rId3"/>
          <a:stretch>
            <a:fillRect/>
          </a:stretch>
        </p:blipFill>
        <p:spPr>
          <a:xfrm>
            <a:off x="5613400" y="2275205"/>
            <a:ext cx="3678555" cy="4145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消息建模</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7" name="图片 6" descr="屏幕截图 2023-05-26 010435"/>
          <p:cNvPicPr>
            <a:picLocks noChangeAspect="1"/>
          </p:cNvPicPr>
          <p:nvPr/>
        </p:nvPicPr>
        <p:blipFill>
          <a:blip r:embed="rId3"/>
          <a:stretch>
            <a:fillRect/>
          </a:stretch>
        </p:blipFill>
        <p:spPr>
          <a:xfrm>
            <a:off x="2011680" y="1827530"/>
            <a:ext cx="3402965" cy="4559935"/>
          </a:xfrm>
          <a:prstGeom prst="rect">
            <a:avLst/>
          </a:prstGeom>
        </p:spPr>
      </p:pic>
      <p:pic>
        <p:nvPicPr>
          <p:cNvPr id="8" name="图片 7" descr="屏幕截图 2023-05-26 010447"/>
          <p:cNvPicPr>
            <a:picLocks noChangeAspect="1"/>
          </p:cNvPicPr>
          <p:nvPr/>
        </p:nvPicPr>
        <p:blipFill>
          <a:blip r:embed="rId4"/>
          <a:stretch>
            <a:fillRect/>
          </a:stretch>
        </p:blipFill>
        <p:spPr>
          <a:xfrm>
            <a:off x="5224780" y="2275205"/>
            <a:ext cx="3677285" cy="4083685"/>
          </a:xfrm>
          <a:prstGeom prst="rect">
            <a:avLst/>
          </a:prstGeom>
        </p:spPr>
      </p:pic>
      <p:pic>
        <p:nvPicPr>
          <p:cNvPr id="10" name="图片 9" descr="屏幕截图 2023-05-26 010500"/>
          <p:cNvPicPr>
            <a:picLocks noChangeAspect="1"/>
          </p:cNvPicPr>
          <p:nvPr/>
        </p:nvPicPr>
        <p:blipFill>
          <a:blip r:embed="rId5"/>
          <a:stretch>
            <a:fillRect/>
          </a:stretch>
        </p:blipFill>
        <p:spPr>
          <a:xfrm>
            <a:off x="8923655" y="2285365"/>
            <a:ext cx="3268980" cy="1819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网络搭建</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8" name="图片 7" descr="屏幕截图 2023-05-03 220910"/>
          <p:cNvPicPr>
            <a:picLocks noChangeAspect="1"/>
          </p:cNvPicPr>
          <p:nvPr>
            <p:custDataLst>
              <p:tags r:id="rId3"/>
            </p:custDataLst>
          </p:nvPr>
        </p:nvPicPr>
        <p:blipFill>
          <a:blip r:embed="rId4"/>
          <a:srcRect t="8043" b="656"/>
          <a:stretch>
            <a:fillRect/>
          </a:stretch>
        </p:blipFill>
        <p:spPr>
          <a:xfrm>
            <a:off x="2073910" y="2275205"/>
            <a:ext cx="3846830" cy="3474720"/>
          </a:xfrm>
          <a:prstGeom prst="rect">
            <a:avLst/>
          </a:prstGeom>
          <a:noFill/>
          <a:ln w="9525">
            <a:noFill/>
          </a:ln>
        </p:spPr>
      </p:pic>
      <p:sp>
        <p:nvSpPr>
          <p:cNvPr id="11" name="文本框 10"/>
          <p:cNvSpPr txBox="1"/>
          <p:nvPr>
            <p:custDataLst>
              <p:tags r:id="rId5"/>
            </p:custDataLst>
          </p:nvPr>
        </p:nvSpPr>
        <p:spPr>
          <a:xfrm>
            <a:off x="6096635" y="2260600"/>
            <a:ext cx="5821680" cy="3511550"/>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Visualizer</a:t>
            </a:r>
            <a:r>
              <a:rPr lang="zh-CN" altLang="en-US" sz="2400" spc="200">
                <a:solidFill>
                  <a:srgbClr val="3F6CBB"/>
                </a:solidFill>
                <a:latin typeface="Arial" panose="020B0604020202020204" pitchFamily="34" charset="0"/>
                <a:ea typeface="微软雅黑" panose="020B0503020204020204" pitchFamily="34" charset="-122"/>
              </a:rPr>
              <a:t>：</a:t>
            </a:r>
            <a:r>
              <a:rPr lang="zh-CN" altLang="en-US" sz="2400" spc="200">
                <a:solidFill>
                  <a:srgbClr val="3F6CBB"/>
                </a:solidFill>
                <a:latin typeface="Arial" panose="020B0604020202020204" pitchFamily="34" charset="0"/>
                <a:ea typeface="微软雅黑" panose="020B0503020204020204" pitchFamily="34" charset="-122"/>
              </a:rPr>
              <a:t>在仿真场景中对节点间的通信事件进行可视化</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Configurator</a:t>
            </a:r>
            <a:r>
              <a:rPr lang="zh-CN" altLang="en-US" sz="2400" spc="200">
                <a:solidFill>
                  <a:srgbClr val="3F6CBB"/>
                </a:solidFill>
                <a:latin typeface="Arial" panose="020B0604020202020204" pitchFamily="34" charset="0"/>
                <a:ea typeface="微软雅黑" panose="020B0503020204020204" pitchFamily="34" charset="-122"/>
              </a:rPr>
              <a:t>：给无人智能节点集群内的各节点分配IP地址</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RadioMedium</a:t>
            </a:r>
            <a:r>
              <a:rPr lang="zh-CN" altLang="en-US" sz="2400" spc="200">
                <a:solidFill>
                  <a:srgbClr val="3F6CBB"/>
                </a:solidFill>
                <a:latin typeface="Arial" panose="020B0604020202020204" pitchFamily="34" charset="0"/>
                <a:ea typeface="微软雅黑" panose="020B0503020204020204" pitchFamily="34" charset="-122"/>
              </a:rPr>
              <a:t>：表示在网络中使用标量传输功率</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UtingTableRecoder</a:t>
            </a:r>
            <a:r>
              <a:rPr lang="zh-CN" altLang="en-US" sz="2400" spc="200">
                <a:solidFill>
                  <a:srgbClr val="3F6CBB"/>
                </a:solidFill>
                <a:latin typeface="Arial" panose="020B0604020202020204" pitchFamily="34" charset="0"/>
                <a:ea typeface="微软雅黑" panose="020B0503020204020204" pitchFamily="34" charset="-122"/>
              </a:rPr>
              <a:t>：记录集群组网中各节点的路由表项的相关信息</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Host[numHosts]</a:t>
            </a:r>
            <a:r>
              <a:rPr lang="zh-CN" altLang="en-US" sz="2400" spc="200">
                <a:solidFill>
                  <a:srgbClr val="3F6CBB"/>
                </a:solidFill>
                <a:latin typeface="Arial" panose="020B0604020202020204" pitchFamily="34" charset="0"/>
                <a:ea typeface="微软雅黑" panose="020B0503020204020204" pitchFamily="34" charset="-122"/>
              </a:rPr>
              <a:t>：</a:t>
            </a:r>
            <a:r>
              <a:rPr lang="zh-CN" altLang="en-US" sz="2400" spc="200">
                <a:solidFill>
                  <a:srgbClr val="3F6CBB"/>
                </a:solidFill>
                <a:latin typeface="Arial" panose="020B0604020202020204" pitchFamily="34" charset="0"/>
                <a:ea typeface="微软雅黑" panose="020B0503020204020204" pitchFamily="34" charset="-122"/>
              </a:rPr>
              <a:t>为本实验中使用的无人智能节点集群的节点模型</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p:txBody>
          <a:bodyPr/>
          <a:lstStyle/>
          <a:p>
            <a:r>
              <a:rPr kumimoji="1" lang="zh-CN" altLang="en-US" dirty="0"/>
              <a:t>研究</a:t>
            </a:r>
            <a:r>
              <a:rPr kumimoji="1" lang="zh-CN" altLang="en-US" dirty="0"/>
              <a:t>背景</a:t>
            </a:r>
            <a:endParaRPr kumimoji="1" lang="zh-CN" altLang="en-US" dirty="0"/>
          </a:p>
        </p:txBody>
      </p:sp>
      <p:sp>
        <p:nvSpPr>
          <p:cNvPr id="3" name="内容占位符 2"/>
          <p:cNvSpPr>
            <a:spLocks noGrp="1"/>
          </p:cNvSpPr>
          <p:nvPr>
            <p:ph sz="quarter" idx="12"/>
          </p:nvPr>
        </p:nvSpPr>
        <p:spPr>
          <a:xfrm>
            <a:off x="5647690" y="3437890"/>
            <a:ext cx="5426710" cy="1927225"/>
          </a:xfrm>
        </p:spPr>
        <p:txBody>
          <a:bodyPr/>
          <a:lstStyle/>
          <a:p>
            <a:r>
              <a:rPr kumimoji="1" dirty="0"/>
              <a:t>无人智能节点集群概述</a:t>
            </a:r>
            <a:endParaRPr kumimoji="1" lang="en-US" altLang="zh-CN" dirty="0"/>
          </a:p>
          <a:p>
            <a:r>
              <a:rPr kumimoji="1" dirty="0"/>
              <a:t>集群内节点的加入删除策略</a:t>
            </a:r>
            <a:endParaRPr kumimoji="1" lang="en-US" altLang="zh-CN" dirty="0"/>
          </a:p>
          <a:p>
            <a:r>
              <a:rPr kumimoji="1" lang="zh-CN" altLang="en-US" dirty="0"/>
              <a:t>移动自组织网络的应用</a:t>
            </a:r>
            <a:endParaRPr kumimoji="1" lang="en-US" altLang="zh-CN" dirty="0"/>
          </a:p>
        </p:txBody>
      </p:sp>
      <p:sp>
        <p:nvSpPr>
          <p:cNvPr id="4" name="文本框 3"/>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节点搭建</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7" name="图片 6"/>
          <p:cNvPicPr>
            <a:picLocks noChangeAspect="1"/>
          </p:cNvPicPr>
          <p:nvPr>
            <p:custDataLst>
              <p:tags r:id="rId3"/>
            </p:custDataLst>
          </p:nvPr>
        </p:nvPicPr>
        <p:blipFill>
          <a:blip r:embed="rId4"/>
          <a:stretch>
            <a:fillRect/>
          </a:stretch>
        </p:blipFill>
        <p:spPr>
          <a:xfrm>
            <a:off x="2062480" y="2275205"/>
            <a:ext cx="5843905" cy="3535680"/>
          </a:xfrm>
          <a:prstGeom prst="rect">
            <a:avLst/>
          </a:prstGeom>
          <a:noFill/>
          <a:ln w="9525">
            <a:noFill/>
          </a:ln>
        </p:spPr>
      </p:pic>
      <p:sp>
        <p:nvSpPr>
          <p:cNvPr id="11" name="文本框 10"/>
          <p:cNvSpPr txBox="1"/>
          <p:nvPr>
            <p:custDataLst>
              <p:tags r:id="rId5"/>
            </p:custDataLst>
          </p:nvPr>
        </p:nvSpPr>
        <p:spPr>
          <a:xfrm>
            <a:off x="7928610" y="2260600"/>
            <a:ext cx="4262755" cy="3511550"/>
          </a:xfrm>
          <a:prstGeom prst="rect">
            <a:avLst/>
          </a:prstGeom>
        </p:spPr>
        <p:txBody>
          <a:bodyPr wrap="square">
            <a:noAutofit/>
            <a:extLst>
              <a:ext uri="{4A0BC546-FE56-4ADE-93B0-CB8AF2F6F144}">
                <wpsdc:textFrameExt xmlns:wpsdc="http://www.wps.cn/officeDocument/2022/drawingmlCustomData" type="sub-title"/>
              </a:ext>
            </a:extLst>
          </a:bodyPr>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链路层</a:t>
            </a:r>
            <a:r>
              <a:rPr lang="zh-CN" altLang="en-US" sz="2400" spc="200">
                <a:solidFill>
                  <a:srgbClr val="3F6CBB"/>
                </a:solidFill>
                <a:latin typeface="Arial" panose="020B0604020202020204" pitchFamily="34" charset="0"/>
                <a:ea typeface="微软雅黑" panose="020B0503020204020204" pitchFamily="34" charset="-122"/>
              </a:rPr>
              <a:t>：默认</a:t>
            </a:r>
            <a:r>
              <a:rPr lang="en-US" altLang="zh-CN" sz="2400" spc="200">
                <a:solidFill>
                  <a:srgbClr val="3F6CBB"/>
                </a:solidFill>
                <a:latin typeface="Arial" panose="020B0604020202020204" pitchFamily="34" charset="0"/>
                <a:ea typeface="微软雅黑" panose="020B0503020204020204" pitchFamily="34" charset="-122"/>
              </a:rPr>
              <a:t>ieee802.11</a:t>
            </a:r>
            <a:r>
              <a:rPr lang="zh-CN" altLang="en-US" sz="2400" spc="200">
                <a:solidFill>
                  <a:srgbClr val="3F6CBB"/>
                </a:solidFill>
                <a:latin typeface="Arial" panose="020B0604020202020204" pitchFamily="34" charset="0"/>
                <a:ea typeface="微软雅黑" panose="020B0503020204020204" pitchFamily="34" charset="-122"/>
              </a:rPr>
              <a:t>协议，</a:t>
            </a:r>
            <a:r>
              <a:rPr lang="en-US" altLang="zh-CN" sz="2400" spc="200">
                <a:solidFill>
                  <a:srgbClr val="3F6CBB"/>
                </a:solidFill>
                <a:latin typeface="Arial" panose="020B0604020202020204" pitchFamily="34" charset="0"/>
                <a:ea typeface="微软雅黑" panose="020B0503020204020204" pitchFamily="34" charset="-122"/>
              </a:rPr>
              <a:t>mac</a:t>
            </a:r>
            <a:r>
              <a:rPr lang="zh-CN" altLang="en-US" sz="2400" spc="200">
                <a:solidFill>
                  <a:srgbClr val="3F6CBB"/>
                </a:solidFill>
                <a:latin typeface="Arial" panose="020B0604020202020204" pitchFamily="34" charset="0"/>
                <a:ea typeface="微软雅黑" panose="020B0503020204020204" pitchFamily="34" charset="-122"/>
              </a:rPr>
              <a:t>地址</a:t>
            </a:r>
            <a:r>
              <a:rPr lang="zh-CN" altLang="en-US" sz="2400" spc="200">
                <a:solidFill>
                  <a:srgbClr val="3F6CBB"/>
                </a:solidFill>
                <a:latin typeface="Arial" panose="020B0604020202020204" pitchFamily="34" charset="0"/>
                <a:ea typeface="微软雅黑" panose="020B0503020204020204" pitchFamily="34" charset="-122"/>
              </a:rPr>
              <a:t>自动分配</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网络层</a:t>
            </a:r>
            <a:r>
              <a:rPr lang="zh-CN" altLang="en-US" sz="2400" spc="200">
                <a:solidFill>
                  <a:srgbClr val="3F6CBB"/>
                </a:solidFill>
                <a:latin typeface="Arial" panose="020B0604020202020204" pitchFamily="34" charset="0"/>
                <a:ea typeface="微软雅黑" panose="020B0503020204020204" pitchFamily="34" charset="-122"/>
              </a:rPr>
              <a:t>：</a:t>
            </a:r>
            <a:r>
              <a:rPr lang="en-US" altLang="zh-CN" sz="2400" spc="200">
                <a:solidFill>
                  <a:srgbClr val="3F6CBB"/>
                </a:solidFill>
                <a:latin typeface="Arial" panose="020B0604020202020204" pitchFamily="34" charset="0"/>
                <a:ea typeface="微软雅黑" panose="020B0503020204020204" pitchFamily="34" charset="-122"/>
              </a:rPr>
              <a:t>AODV</a:t>
            </a:r>
            <a:r>
              <a:rPr lang="zh-CN" altLang="en-US" sz="2400" spc="200">
                <a:solidFill>
                  <a:srgbClr val="3F6CBB"/>
                </a:solidFill>
                <a:latin typeface="Arial" panose="020B0604020202020204" pitchFamily="34" charset="0"/>
                <a:ea typeface="微软雅黑" panose="020B0503020204020204" pitchFamily="34" charset="-122"/>
              </a:rPr>
              <a:t>路由协议</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运输层</a:t>
            </a:r>
            <a:r>
              <a:rPr lang="zh-CN" altLang="en-US" sz="2400" spc="200">
                <a:solidFill>
                  <a:srgbClr val="3F6CBB"/>
                </a:solidFill>
                <a:latin typeface="Arial" panose="020B0604020202020204" pitchFamily="34" charset="0"/>
                <a:ea typeface="微软雅黑" panose="020B0503020204020204" pitchFamily="34" charset="-122"/>
              </a:rPr>
              <a:t>：</a:t>
            </a:r>
            <a:r>
              <a:rPr lang="en-US" altLang="zh-CN" sz="2400" spc="200">
                <a:solidFill>
                  <a:srgbClr val="3F6CBB"/>
                </a:solidFill>
                <a:latin typeface="Arial" panose="020B0604020202020204" pitchFamily="34" charset="0"/>
                <a:ea typeface="微软雅黑" panose="020B0503020204020204" pitchFamily="34" charset="-122"/>
              </a:rPr>
              <a:t>UDP</a:t>
            </a:r>
            <a:r>
              <a:rPr lang="zh-CN" altLang="en-US" sz="2400" spc="200">
                <a:solidFill>
                  <a:srgbClr val="3F6CBB"/>
                </a:solidFill>
                <a:latin typeface="Arial" panose="020B0604020202020204" pitchFamily="34" charset="0"/>
                <a:ea typeface="微软雅黑" panose="020B0503020204020204" pitchFamily="34" charset="-122"/>
              </a:rPr>
              <a:t>协议</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zh-CN" altLang="en-US" sz="2400" b="1" spc="200">
                <a:solidFill>
                  <a:srgbClr val="3F6CBB"/>
                </a:solidFill>
                <a:latin typeface="Arial" panose="020B0604020202020204" pitchFamily="34" charset="0"/>
                <a:ea typeface="微软雅黑" panose="020B0503020204020204" pitchFamily="34" charset="-122"/>
              </a:rPr>
              <a:t>应用层</a:t>
            </a:r>
            <a:r>
              <a:rPr lang="zh-CN" altLang="en-US" sz="2400" spc="200">
                <a:solidFill>
                  <a:srgbClr val="3F6CBB"/>
                </a:solidFill>
                <a:latin typeface="Arial" panose="020B0604020202020204" pitchFamily="34" charset="0"/>
                <a:ea typeface="微软雅黑" panose="020B0503020204020204" pitchFamily="34" charset="-122"/>
              </a:rPr>
              <a:t>：自定义</a:t>
            </a:r>
            <a:r>
              <a:rPr lang="en-US" altLang="zh-CN" sz="2400" spc="200">
                <a:solidFill>
                  <a:srgbClr val="3F6CBB"/>
                </a:solidFill>
                <a:latin typeface="Arial" panose="020B0604020202020204" pitchFamily="34" charset="0"/>
                <a:ea typeface="微软雅黑" panose="020B0503020204020204" pitchFamily="34" charset="-122"/>
              </a:rPr>
              <a:t>“pingA</a:t>
            </a:r>
            <a:r>
              <a:rPr lang="en-US" altLang="zh-CN" sz="2400" spc="200">
                <a:solidFill>
                  <a:srgbClr val="3F6CBB"/>
                </a:solidFill>
                <a:latin typeface="Arial" panose="020B0604020202020204" pitchFamily="34" charset="0"/>
                <a:ea typeface="微软雅黑" panose="020B0503020204020204" pitchFamily="34" charset="-122"/>
              </a:rPr>
              <a:t>pp”</a:t>
            </a:r>
            <a:endParaRPr lang="zh-CN" altLang="en-US" sz="2400" spc="200">
              <a:solidFill>
                <a:srgbClr val="3F6CBB"/>
              </a:solidFill>
              <a:latin typeface="Arial" panose="020B0604020202020204" pitchFamily="34" charset="0"/>
              <a:ea typeface="微软雅黑" panose="020B0503020204020204" pitchFamily="34" charset="-122"/>
            </a:endParaRPr>
          </a:p>
          <a:p>
            <a:pPr marL="342900" indent="-342900" algn="l">
              <a:buFont typeface="Arial" panose="020B0604020202020204" pitchFamily="34" charset="0"/>
              <a:buChar char="•"/>
            </a:pPr>
            <a:r>
              <a:rPr lang="en-US" altLang="zh-CN" sz="2400" b="1" spc="200">
                <a:solidFill>
                  <a:srgbClr val="3F6CBB"/>
                </a:solidFill>
                <a:latin typeface="Arial" panose="020B0604020202020204" pitchFamily="34" charset="0"/>
                <a:ea typeface="微软雅黑" panose="020B0503020204020204" pitchFamily="34" charset="-122"/>
              </a:rPr>
              <a:t>mobility</a:t>
            </a:r>
            <a:r>
              <a:rPr lang="zh-CN" altLang="en-US" sz="2400" b="1" spc="200">
                <a:solidFill>
                  <a:srgbClr val="3F6CBB"/>
                </a:solidFill>
                <a:latin typeface="Arial" panose="020B0604020202020204" pitchFamily="34" charset="0"/>
                <a:ea typeface="微软雅黑" panose="020B0503020204020204" pitchFamily="34" charset="-122"/>
              </a:rPr>
              <a:t>模块</a:t>
            </a:r>
            <a:r>
              <a:rPr lang="zh-CN" altLang="en-US" sz="2400" spc="200">
                <a:solidFill>
                  <a:srgbClr val="3F6CBB"/>
                </a:solidFill>
                <a:latin typeface="Arial" panose="020B0604020202020204" pitchFamily="34" charset="0"/>
                <a:ea typeface="微软雅黑" panose="020B0503020204020204" pitchFamily="34" charset="-122"/>
              </a:rPr>
              <a:t>：设置节点的包括位置、移动方式、移动速度、移动角度等</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视景</a:t>
            </a:r>
            <a:r>
              <a:rPr lang="zh-CN" altLang="en-US" sz="2400" spc="200">
                <a:solidFill>
                  <a:srgbClr val="3F6CBB"/>
                </a:solidFill>
                <a:latin typeface="Arial" panose="020B0604020202020204" pitchFamily="34" charset="0"/>
                <a:ea typeface="微软雅黑" panose="020B0503020204020204" pitchFamily="34" charset="-122"/>
              </a:rPr>
              <a:t>实现</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3" name="图片 2" descr="屏幕截图 2023-05-26 012258"/>
          <p:cNvPicPr>
            <a:picLocks noChangeAspect="1"/>
          </p:cNvPicPr>
          <p:nvPr/>
        </p:nvPicPr>
        <p:blipFill>
          <a:blip r:embed="rId3"/>
          <a:stretch>
            <a:fillRect/>
          </a:stretch>
        </p:blipFill>
        <p:spPr>
          <a:xfrm>
            <a:off x="2132330" y="2265680"/>
            <a:ext cx="4542790" cy="4170045"/>
          </a:xfrm>
          <a:prstGeom prst="rect">
            <a:avLst/>
          </a:prstGeom>
        </p:spPr>
      </p:pic>
      <p:pic>
        <p:nvPicPr>
          <p:cNvPr id="6" name="图片 5" descr="屏幕截图 2023-05-26 012336"/>
          <p:cNvPicPr>
            <a:picLocks noChangeAspect="1"/>
          </p:cNvPicPr>
          <p:nvPr/>
        </p:nvPicPr>
        <p:blipFill>
          <a:blip r:embed="rId4"/>
          <a:stretch>
            <a:fillRect/>
          </a:stretch>
        </p:blipFill>
        <p:spPr>
          <a:xfrm>
            <a:off x="6675120" y="2265680"/>
            <a:ext cx="3999230" cy="4170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视景</a:t>
            </a:r>
            <a:r>
              <a:rPr lang="zh-CN" altLang="en-US" sz="2400" spc="200">
                <a:solidFill>
                  <a:srgbClr val="3F6CBB"/>
                </a:solidFill>
                <a:latin typeface="Arial" panose="020B0604020202020204" pitchFamily="34" charset="0"/>
                <a:ea typeface="微软雅黑" panose="020B0503020204020204" pitchFamily="34" charset="-122"/>
              </a:rPr>
              <a:t>实现</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8" name="图片 7" descr="屏幕截图 2023-05-26 012551"/>
          <p:cNvPicPr>
            <a:picLocks noChangeAspect="1"/>
          </p:cNvPicPr>
          <p:nvPr/>
        </p:nvPicPr>
        <p:blipFill>
          <a:blip r:embed="rId3"/>
          <a:srcRect r="1318" b="46719"/>
          <a:stretch>
            <a:fillRect/>
          </a:stretch>
        </p:blipFill>
        <p:spPr>
          <a:xfrm>
            <a:off x="2070100" y="3096895"/>
            <a:ext cx="4612005" cy="2485390"/>
          </a:xfrm>
          <a:prstGeom prst="round1Rect">
            <a:avLst/>
          </a:prstGeom>
        </p:spPr>
      </p:pic>
      <p:pic>
        <p:nvPicPr>
          <p:cNvPr id="9" name="图片 8" descr="屏幕截图 2023-05-26 012551"/>
          <p:cNvPicPr>
            <a:picLocks noChangeAspect="1"/>
          </p:cNvPicPr>
          <p:nvPr>
            <p:custDataLst>
              <p:tags r:id="rId4"/>
            </p:custDataLst>
          </p:nvPr>
        </p:nvPicPr>
        <p:blipFill>
          <a:blip r:embed="rId3"/>
          <a:srcRect t="52709" r="1318"/>
          <a:stretch>
            <a:fillRect/>
          </a:stretch>
        </p:blipFill>
        <p:spPr>
          <a:xfrm>
            <a:off x="6682105" y="3376295"/>
            <a:ext cx="4612005" cy="2205990"/>
          </a:xfrm>
          <a:prstGeom prst="round1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视景实现</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1073744063" name="图片 1073744062"/>
          <p:cNvPicPr>
            <a:picLocks noChangeAspect="1"/>
          </p:cNvPicPr>
          <p:nvPr>
            <p:custDataLst>
              <p:tags r:id="rId3"/>
            </p:custDataLst>
          </p:nvPr>
        </p:nvPicPr>
        <p:blipFill>
          <a:blip r:embed="rId4"/>
          <a:srcRect l="26707" b="10294"/>
          <a:stretch>
            <a:fillRect/>
          </a:stretch>
        </p:blipFill>
        <p:spPr>
          <a:xfrm>
            <a:off x="2007870" y="2258695"/>
            <a:ext cx="4535170" cy="4159250"/>
          </a:xfrm>
          <a:prstGeom prst="rect">
            <a:avLst/>
          </a:prstGeom>
          <a:noFill/>
          <a:ln w="9525">
            <a:noFill/>
          </a:ln>
        </p:spPr>
      </p:pic>
      <p:pic>
        <p:nvPicPr>
          <p:cNvPr id="1073744066" name="图片 1073744065"/>
          <p:cNvPicPr>
            <a:picLocks noChangeAspect="1"/>
          </p:cNvPicPr>
          <p:nvPr>
            <p:custDataLst>
              <p:tags r:id="rId5"/>
            </p:custDataLst>
          </p:nvPr>
        </p:nvPicPr>
        <p:blipFill>
          <a:blip r:embed="rId6"/>
          <a:stretch>
            <a:fillRect/>
          </a:stretch>
        </p:blipFill>
        <p:spPr>
          <a:xfrm>
            <a:off x="6543040" y="2279015"/>
            <a:ext cx="4747260" cy="41490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视景实现</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1073744067" name="图片 1073744066"/>
          <p:cNvPicPr>
            <a:picLocks noChangeAspect="1"/>
          </p:cNvPicPr>
          <p:nvPr>
            <p:custDataLst>
              <p:tags r:id="rId3"/>
            </p:custDataLst>
          </p:nvPr>
        </p:nvPicPr>
        <p:blipFill>
          <a:blip r:embed="rId4"/>
          <a:stretch>
            <a:fillRect/>
          </a:stretch>
        </p:blipFill>
        <p:spPr>
          <a:xfrm>
            <a:off x="2004695" y="2275205"/>
            <a:ext cx="4518660" cy="4137660"/>
          </a:xfrm>
          <a:prstGeom prst="rect">
            <a:avLst/>
          </a:prstGeom>
          <a:noFill/>
          <a:ln w="9525">
            <a:noFill/>
          </a:ln>
        </p:spPr>
      </p:pic>
      <p:pic>
        <p:nvPicPr>
          <p:cNvPr id="1073744069" name="图片 1073744068"/>
          <p:cNvPicPr>
            <a:picLocks noChangeAspect="1"/>
          </p:cNvPicPr>
          <p:nvPr>
            <p:custDataLst>
              <p:tags r:id="rId5"/>
            </p:custDataLst>
          </p:nvPr>
        </p:nvPicPr>
        <p:blipFill>
          <a:blip r:embed="rId6"/>
          <a:stretch>
            <a:fillRect/>
          </a:stretch>
        </p:blipFill>
        <p:spPr>
          <a:xfrm>
            <a:off x="6523355" y="2275205"/>
            <a:ext cx="4712335" cy="41268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基于</a:t>
            </a:r>
            <a:r>
              <a:rPr kumimoji="1" lang="zh-CN" altLang="en-US" sz="2800" dirty="0">
                <a:solidFill>
                  <a:srgbClr val="4571C4"/>
                </a:solidFill>
                <a:latin typeface="Impact" panose="020B0806030902050204" pitchFamily="34" charset="0"/>
                <a:ea typeface="微软雅黑" panose="020B0503020204020204" pitchFamily="34" charset="-122"/>
              </a:rPr>
              <a:t>AODV</a:t>
            </a:r>
            <a:r>
              <a:rPr kumimoji="1" lang="zh-CN" altLang="en-US" sz="2800" b="1" dirty="0">
                <a:solidFill>
                  <a:srgbClr val="4571C4"/>
                </a:solidFill>
                <a:latin typeface="Impact" panose="020B0806030902050204" pitchFamily="34" charset="0"/>
                <a:ea typeface="微软雅黑" panose="020B0503020204020204" pitchFamily="34" charset="-122"/>
              </a:rPr>
              <a:t>的集群内节点动态加入删除策略的实现过程</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4" name="文本框 3"/>
          <p:cNvSpPr txBox="1"/>
          <p:nvPr>
            <p:custDataLst>
              <p:tags r:id="rId2"/>
            </p:custDataLst>
          </p:nvPr>
        </p:nvSpPr>
        <p:spPr>
          <a:xfrm>
            <a:off x="2214880" y="1814830"/>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视景实现</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1073744070" name="图片 1073744069"/>
          <p:cNvPicPr>
            <a:picLocks noChangeAspect="1"/>
          </p:cNvPicPr>
          <p:nvPr>
            <p:custDataLst>
              <p:tags r:id="rId3"/>
            </p:custDataLst>
          </p:nvPr>
        </p:nvPicPr>
        <p:blipFill>
          <a:blip r:embed="rId4"/>
          <a:stretch>
            <a:fillRect/>
          </a:stretch>
        </p:blipFill>
        <p:spPr>
          <a:xfrm>
            <a:off x="4646930" y="2274888"/>
            <a:ext cx="4994910" cy="41065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仿真结果</a:t>
            </a:r>
            <a:r>
              <a:rPr kumimoji="1" lang="zh-CN" altLang="en-US" sz="2800" b="1" dirty="0">
                <a:solidFill>
                  <a:srgbClr val="4571C4"/>
                </a:solidFill>
                <a:latin typeface="Impact" panose="020B0806030902050204" pitchFamily="34" charset="0"/>
                <a:ea typeface="微软雅黑" panose="020B0503020204020204" pitchFamily="34" charset="-122"/>
              </a:rPr>
              <a:t>定性分析</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pic>
        <p:nvPicPr>
          <p:cNvPr id="6" name="图片 5" descr="屏幕截图 2023-05-23 011343"/>
          <p:cNvPicPr>
            <a:picLocks noChangeAspect="1"/>
          </p:cNvPicPr>
          <p:nvPr/>
        </p:nvPicPr>
        <p:blipFill>
          <a:blip r:embed="rId2"/>
          <a:stretch>
            <a:fillRect/>
          </a:stretch>
        </p:blipFill>
        <p:spPr>
          <a:xfrm>
            <a:off x="2214880" y="1814830"/>
            <a:ext cx="9624695" cy="3954780"/>
          </a:xfrm>
          <a:prstGeom prst="rect">
            <a:avLst/>
          </a:prstGeom>
        </p:spPr>
      </p:pic>
      <p:sp>
        <p:nvSpPr>
          <p:cNvPr id="15" name="文本框 14"/>
          <p:cNvSpPr txBox="1"/>
          <p:nvPr>
            <p:custDataLst>
              <p:tags r:id="rId3"/>
            </p:custDataLst>
          </p:nvPr>
        </p:nvSpPr>
        <p:spPr>
          <a:xfrm>
            <a:off x="5712460" y="2067560"/>
            <a:ext cx="1226185"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约</a:t>
            </a:r>
            <a:r>
              <a:rPr kumimoji="1" lang="en-US" altLang="zh-CN" sz="2800" b="1" dirty="0">
                <a:solidFill>
                  <a:srgbClr val="4A82E1"/>
                </a:solidFill>
                <a:latin typeface="Arial" panose="020B0604020202020204" pitchFamily="34" charset="0"/>
                <a:ea typeface="微软雅黑" panose="020B0503020204020204" pitchFamily="34" charset="-122"/>
              </a:rPr>
              <a:t>5</a:t>
            </a:r>
            <a:r>
              <a:rPr kumimoji="1" lang="en-US" altLang="zh-CN" sz="2800" b="1" dirty="0">
                <a:solidFill>
                  <a:srgbClr val="4A82E1"/>
                </a:solidFill>
                <a:latin typeface="Arial" panose="020B0604020202020204" pitchFamily="34" charset="0"/>
                <a:ea typeface="微软雅黑" panose="020B0503020204020204" pitchFamily="34" charset="-122"/>
              </a:rPr>
              <a:t>s</a:t>
            </a:r>
            <a:endParaRPr kumimoji="1" lang="en-US" altLang="zh-CN" sz="2800" b="1" dirty="0">
              <a:solidFill>
                <a:srgbClr val="4A82E1"/>
              </a:solidFill>
              <a:latin typeface="Arial" panose="020B0604020202020204" pitchFamily="34" charset="0"/>
              <a:ea typeface="微软雅黑" panose="020B0503020204020204" pitchFamily="34" charset="-122"/>
            </a:endParaRPr>
          </a:p>
        </p:txBody>
      </p:sp>
      <p:sp>
        <p:nvSpPr>
          <p:cNvPr id="4" name="文本框 3"/>
          <p:cNvSpPr txBox="1"/>
          <p:nvPr>
            <p:custDataLst>
              <p:tags r:id="rId4"/>
            </p:custDataLst>
          </p:nvPr>
        </p:nvSpPr>
        <p:spPr>
          <a:xfrm>
            <a:off x="5272405" y="4195445"/>
            <a:ext cx="1575435"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约</a:t>
            </a:r>
            <a:r>
              <a:rPr kumimoji="1" lang="en-US" altLang="zh-CN" sz="2800" b="1" dirty="0">
                <a:solidFill>
                  <a:srgbClr val="4A82E1"/>
                </a:solidFill>
                <a:latin typeface="Arial" panose="020B0604020202020204" pitchFamily="34" charset="0"/>
                <a:ea typeface="微软雅黑" panose="020B0503020204020204" pitchFamily="34" charset="-122"/>
              </a:rPr>
              <a:t>3.75</a:t>
            </a:r>
            <a:r>
              <a:rPr kumimoji="1" lang="en-US" altLang="zh-CN" sz="2800" b="1" dirty="0">
                <a:solidFill>
                  <a:srgbClr val="4A82E1"/>
                </a:solidFill>
                <a:latin typeface="Arial" panose="020B0604020202020204" pitchFamily="34" charset="0"/>
                <a:ea typeface="微软雅黑" panose="020B0503020204020204" pitchFamily="34" charset="-122"/>
              </a:rPr>
              <a:t>s</a:t>
            </a:r>
            <a:endParaRPr kumimoji="1" lang="en-US" altLang="zh-CN" sz="2800" b="1" dirty="0">
              <a:solidFill>
                <a:srgbClr val="4A82E1"/>
              </a:solidFill>
              <a:latin typeface="Arial" panose="020B0604020202020204" pitchFamily="34" charset="0"/>
              <a:ea typeface="微软雅黑" panose="020B0503020204020204" pitchFamily="34" charset="-122"/>
            </a:endParaRPr>
          </a:p>
        </p:txBody>
      </p:sp>
      <p:sp>
        <p:nvSpPr>
          <p:cNvPr id="7" name="文本框 6"/>
          <p:cNvSpPr txBox="1"/>
          <p:nvPr>
            <p:custDataLst>
              <p:tags r:id="rId5"/>
            </p:custDataLst>
          </p:nvPr>
        </p:nvSpPr>
        <p:spPr>
          <a:xfrm>
            <a:off x="10137140" y="4109720"/>
            <a:ext cx="1687830" cy="448945"/>
          </a:xfrm>
          <a:prstGeom prst="rect">
            <a:avLst/>
          </a:prstGeom>
          <a:noFill/>
        </p:spPr>
        <p:txBody>
          <a:bodyPr wrap="square" rtlCol="0">
            <a:noAutofit/>
          </a:bodyPr>
          <a:p>
            <a:r>
              <a:rPr kumimoji="1" lang="zh-CN" altLang="en-US" sz="2800" b="1" dirty="0">
                <a:solidFill>
                  <a:srgbClr val="4A82E1"/>
                </a:solidFill>
                <a:latin typeface="Arial" panose="020B0604020202020204" pitchFamily="34" charset="0"/>
                <a:ea typeface="微软雅黑" panose="020B0503020204020204" pitchFamily="34" charset="-122"/>
              </a:rPr>
              <a:t>约</a:t>
            </a:r>
            <a:r>
              <a:rPr kumimoji="1" lang="en-US" altLang="zh-CN" sz="2800" b="1" dirty="0">
                <a:solidFill>
                  <a:srgbClr val="4A82E1"/>
                </a:solidFill>
                <a:latin typeface="Arial" panose="020B0604020202020204" pitchFamily="34" charset="0"/>
                <a:ea typeface="微软雅黑" panose="020B0503020204020204" pitchFamily="34" charset="-122"/>
              </a:rPr>
              <a:t>7.17</a:t>
            </a:r>
            <a:r>
              <a:rPr kumimoji="1" lang="en-US" altLang="zh-CN" sz="2800" b="1" dirty="0">
                <a:solidFill>
                  <a:srgbClr val="4A82E1"/>
                </a:solidFill>
                <a:latin typeface="Arial" panose="020B0604020202020204" pitchFamily="34" charset="0"/>
                <a:ea typeface="微软雅黑" panose="020B0503020204020204" pitchFamily="34" charset="-122"/>
              </a:rPr>
              <a:t>s</a:t>
            </a:r>
            <a:endParaRPr kumimoji="1" lang="en-US" altLang="zh-CN" sz="2800" b="1" dirty="0">
              <a:solidFill>
                <a:srgbClr val="4A82E1"/>
              </a:solidFill>
              <a:latin typeface="Arial" panose="020B0604020202020204" pitchFamily="34" charset="0"/>
              <a:ea typeface="微软雅黑" panose="020B0503020204020204" pitchFamily="34" charset="-122"/>
            </a:endParaRPr>
          </a:p>
        </p:txBody>
      </p:sp>
      <p:sp>
        <p:nvSpPr>
          <p:cNvPr id="8" name="文本框 7"/>
          <p:cNvSpPr txBox="1"/>
          <p:nvPr>
            <p:custDataLst>
              <p:tags r:id="rId6"/>
            </p:custDataLst>
          </p:nvPr>
        </p:nvSpPr>
        <p:spPr>
          <a:xfrm>
            <a:off x="10345420" y="2067560"/>
            <a:ext cx="1479550"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约</a:t>
            </a:r>
            <a:r>
              <a:rPr kumimoji="1" lang="en-US" altLang="zh-CN" sz="2800" b="1" dirty="0">
                <a:solidFill>
                  <a:srgbClr val="4A82E1"/>
                </a:solidFill>
                <a:latin typeface="Arial" panose="020B0604020202020204" pitchFamily="34" charset="0"/>
                <a:ea typeface="微软雅黑" panose="020B0503020204020204" pitchFamily="34" charset="-122"/>
              </a:rPr>
              <a:t>5.2</a:t>
            </a:r>
            <a:r>
              <a:rPr kumimoji="1" lang="en-US" altLang="zh-CN" sz="2800" b="1" dirty="0">
                <a:solidFill>
                  <a:srgbClr val="4A82E1"/>
                </a:solidFill>
                <a:latin typeface="Arial" panose="020B0604020202020204" pitchFamily="34" charset="0"/>
                <a:ea typeface="微软雅黑" panose="020B0503020204020204" pitchFamily="34" charset="-122"/>
              </a:rPr>
              <a:t>s</a:t>
            </a:r>
            <a:endParaRPr kumimoji="1" lang="en-US" altLang="zh-CN" sz="2800" b="1" dirty="0">
              <a:solidFill>
                <a:srgbClr val="4A82E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仿真结果</a:t>
            </a:r>
            <a:r>
              <a:rPr kumimoji="1" lang="zh-CN" altLang="en-US" sz="2800" b="1" dirty="0">
                <a:solidFill>
                  <a:srgbClr val="4571C4"/>
                </a:solidFill>
                <a:latin typeface="Impact" panose="020B0806030902050204" pitchFamily="34" charset="0"/>
                <a:ea typeface="微软雅黑" panose="020B0503020204020204" pitchFamily="34" charset="-122"/>
              </a:rPr>
              <a:t>定性分析</a:t>
            </a:r>
            <a:endParaRPr kumimoji="1" lang="zh-CN" altLang="en-US" sz="2800" b="1" dirty="0">
              <a:solidFill>
                <a:srgbClr val="4571C4"/>
              </a:solidFill>
              <a:latin typeface="Impact" panose="020B0806030902050204" pitchFamily="34" charset="0"/>
              <a:ea typeface="微软雅黑" panose="020B0503020204020204" pitchFamily="34" charset="-122"/>
            </a:endParaRPr>
          </a:p>
        </p:txBody>
      </p:sp>
      <p:sp>
        <p:nvSpPr>
          <p:cNvPr id="9" name="文本框 8"/>
          <p:cNvSpPr txBox="1"/>
          <p:nvPr>
            <p:custDataLst>
              <p:tags r:id="rId2"/>
            </p:custDataLst>
          </p:nvPr>
        </p:nvSpPr>
        <p:spPr>
          <a:xfrm>
            <a:off x="2214880" y="1780540"/>
            <a:ext cx="9843770" cy="4255770"/>
          </a:xfrm>
          <a:prstGeom prst="rect">
            <a:avLst/>
          </a:prstGeom>
        </p:spPr>
        <p:txBody>
          <a:bodyPr wrap="square">
            <a:noAutofit/>
            <a:extLst>
              <a:ext uri="{4A0BC546-FE56-4ADE-93B0-CB8AF2F6F144}">
                <wpsdc:textFrameExt xmlns:wpsdc="http://www.wps.cn/officeDocument/2022/drawingmlCustomData" type="sub-title"/>
              </a:ext>
            </a:extLst>
          </a:bodyPr>
          <a:p>
            <a:pPr algn="l"/>
            <a:r>
              <a:rPr lang="en-US" altLang="zh-CN" sz="2400" spc="200">
                <a:solidFill>
                  <a:srgbClr val="3F6CBB"/>
                </a:solidFill>
                <a:latin typeface="Arial" panose="020B0604020202020204" pitchFamily="34" charset="0"/>
                <a:ea typeface="微软雅黑" panose="020B0503020204020204" pitchFamily="34" charset="-122"/>
              </a:rPr>
              <a:t>      </a:t>
            </a:r>
            <a:r>
              <a:rPr lang="zh-CN" altLang="en-US" sz="2400" spc="200">
                <a:solidFill>
                  <a:srgbClr val="3F6CBB"/>
                </a:solidFill>
                <a:latin typeface="Arial" panose="020B0604020202020204" pitchFamily="34" charset="0"/>
                <a:ea typeface="微软雅黑" panose="020B0503020204020204" pitchFamily="34" charset="-122"/>
              </a:rPr>
              <a:t>为了对无人智能节点集群内节点的动态加入删除策略进行更直观的展示，本</a:t>
            </a:r>
            <a:r>
              <a:rPr lang="zh-CN" altLang="en-US" sz="2400" spc="200">
                <a:solidFill>
                  <a:srgbClr val="3F6CBB"/>
                </a:solidFill>
                <a:latin typeface="Arial" panose="020B0604020202020204" pitchFamily="34" charset="0"/>
                <a:ea typeface="微软雅黑" panose="020B0503020204020204" pitchFamily="34" charset="-122"/>
              </a:rPr>
              <a:t>课题在OMNeTpp仿真平台下对其进行四次不同条件下的仿真实验。对四次实验中host[0]节点的往返时间矢量数据进行处理后，得到了上一</a:t>
            </a:r>
            <a:r>
              <a:rPr lang="zh-CN" altLang="en-US" sz="2400" spc="200">
                <a:solidFill>
                  <a:srgbClr val="3F6CBB"/>
                </a:solidFill>
                <a:latin typeface="Arial" panose="020B0604020202020204" pitchFamily="34" charset="0"/>
                <a:ea typeface="微软雅黑" panose="020B0503020204020204" pitchFamily="34" charset="-122"/>
              </a:rPr>
              <a:t>页所示的四张不同条件下的host[0]的仿真时间与RTT的线性关系图。</a:t>
            </a:r>
            <a:endParaRPr lang="zh-CN" altLang="en-US" sz="2400" spc="200">
              <a:solidFill>
                <a:srgbClr val="3F6CBB"/>
              </a:solidFill>
              <a:latin typeface="Arial" panose="020B0604020202020204" pitchFamily="34" charset="0"/>
              <a:ea typeface="微软雅黑" panose="020B0503020204020204" pitchFamily="34" charset="-122"/>
            </a:endParaRPr>
          </a:p>
          <a:p>
            <a:pPr algn="l"/>
            <a:r>
              <a:rPr lang="en-US" altLang="zh-CN" sz="2400" spc="200">
                <a:solidFill>
                  <a:srgbClr val="3F6CBB"/>
                </a:solidFill>
                <a:latin typeface="Arial" panose="020B0604020202020204" pitchFamily="34" charset="0"/>
                <a:ea typeface="微软雅黑" panose="020B0503020204020204" pitchFamily="34" charset="-122"/>
              </a:rPr>
              <a:t>      通过本次实验，可见</a:t>
            </a:r>
            <a:r>
              <a:rPr lang="en-US" altLang="zh-CN" sz="2400" b="1" spc="200">
                <a:solidFill>
                  <a:srgbClr val="3F6CBB"/>
                </a:solidFill>
                <a:latin typeface="Arial" panose="020B0604020202020204" pitchFamily="34" charset="0"/>
                <a:ea typeface="微软雅黑" panose="020B0503020204020204" pitchFamily="34" charset="-122"/>
              </a:rPr>
              <a:t>在该策略下无人智能节点集群可以实现节点的动态加入和删除而不会使整个系统陷入瘫痪</a:t>
            </a:r>
            <a:r>
              <a:rPr lang="en-US" altLang="zh-CN" sz="2400" spc="200">
                <a:solidFill>
                  <a:srgbClr val="3F6CBB"/>
                </a:solidFill>
                <a:latin typeface="Arial" panose="020B0604020202020204" pitchFamily="34" charset="0"/>
                <a:ea typeface="微软雅黑" panose="020B0503020204020204" pitchFamily="34" charset="-122"/>
              </a:rPr>
              <a:t>，且在不同的集群实验条件下，系统的</a:t>
            </a:r>
            <a:r>
              <a:rPr lang="en-US" altLang="zh-CN" sz="2400" b="1" spc="200">
                <a:solidFill>
                  <a:srgbClr val="3F6CBB"/>
                </a:solidFill>
                <a:latin typeface="Arial" panose="020B0604020202020204" pitchFamily="34" charset="0"/>
                <a:ea typeface="微软雅黑" panose="020B0503020204020204" pitchFamily="34" charset="-122"/>
              </a:rPr>
              <a:t>自修复能力</a:t>
            </a:r>
            <a:r>
              <a:rPr lang="en-US" altLang="zh-CN" sz="2400" spc="200">
                <a:solidFill>
                  <a:srgbClr val="3F6CBB"/>
                </a:solidFill>
                <a:latin typeface="Arial" panose="020B0604020202020204" pitchFamily="34" charset="0"/>
                <a:ea typeface="微软雅黑" panose="020B0503020204020204" pitchFamily="34" charset="-122"/>
              </a:rPr>
              <a:t>略有不同。</a:t>
            </a:r>
            <a:endParaRPr lang="en-US" altLang="zh-CN" sz="2400" spc="200">
              <a:solidFill>
                <a:srgbClr val="3F6CBB"/>
              </a:solidFill>
              <a:latin typeface="Arial" panose="020B0604020202020204" pitchFamily="34" charset="0"/>
              <a:ea typeface="微软雅黑" panose="020B0503020204020204" pitchFamily="34" charset="-122"/>
            </a:endParaRPr>
          </a:p>
          <a:p>
            <a:pPr algn="l"/>
            <a:r>
              <a:rPr lang="en-US" altLang="zh-CN" sz="2400" spc="200">
                <a:solidFill>
                  <a:srgbClr val="3F6CBB"/>
                </a:solidFill>
                <a:latin typeface="Arial" panose="020B0604020202020204" pitchFamily="34" charset="0"/>
                <a:ea typeface="微软雅黑" panose="020B0503020204020204" pitchFamily="34" charset="-122"/>
              </a:rPr>
              <a:t>     </a:t>
            </a:r>
            <a:r>
              <a:rPr lang="zh-CN" altLang="en-US" sz="2400" spc="200">
                <a:solidFill>
                  <a:srgbClr val="3F6CBB"/>
                </a:solidFill>
                <a:latin typeface="Arial" panose="020B0604020202020204" pitchFamily="34" charset="0"/>
                <a:ea typeface="微软雅黑" panose="020B0503020204020204" pitchFamily="34" charset="-122"/>
              </a:rPr>
              <a:t>（</a:t>
            </a:r>
            <a:r>
              <a:rPr lang="en-US" altLang="zh-CN" sz="2400" spc="200">
                <a:solidFill>
                  <a:srgbClr val="3F6CBB"/>
                </a:solidFill>
                <a:latin typeface="Arial" panose="020B0604020202020204" pitchFamily="34" charset="0"/>
                <a:ea typeface="微软雅黑" panose="020B0503020204020204" pitchFamily="34" charset="-122"/>
              </a:rPr>
              <a:t> 当其他条件相同时，在一定范围内，网络中的</a:t>
            </a:r>
            <a:r>
              <a:rPr lang="en-US" altLang="zh-CN" sz="2400" b="1" spc="200">
                <a:solidFill>
                  <a:srgbClr val="3F6CBB"/>
                </a:solidFill>
                <a:latin typeface="Arial" panose="020B0604020202020204" pitchFamily="34" charset="0"/>
                <a:ea typeface="微软雅黑" panose="020B0503020204020204" pitchFamily="34" charset="-122"/>
              </a:rPr>
              <a:t>节点个数越少</a:t>
            </a:r>
            <a:r>
              <a:rPr lang="en-US" altLang="zh-CN" sz="2400" spc="200">
                <a:solidFill>
                  <a:srgbClr val="3F6CBB"/>
                </a:solidFill>
                <a:latin typeface="Arial" panose="020B0604020202020204" pitchFamily="34" charset="0"/>
                <a:ea typeface="微软雅黑" panose="020B0503020204020204" pitchFamily="34" charset="-122"/>
              </a:rPr>
              <a:t>，网络中的</a:t>
            </a:r>
            <a:r>
              <a:rPr lang="en-US" altLang="zh-CN" sz="2400" b="1" spc="200">
                <a:solidFill>
                  <a:srgbClr val="3F6CBB"/>
                </a:solidFill>
                <a:latin typeface="Arial" panose="020B0604020202020204" pitchFamily="34" charset="0"/>
                <a:ea typeface="微软雅黑" panose="020B0503020204020204" pitchFamily="34" charset="-122"/>
              </a:rPr>
              <a:t>节点移动速度越大</a:t>
            </a:r>
            <a:r>
              <a:rPr lang="en-US" altLang="zh-CN" sz="2400" spc="200">
                <a:solidFill>
                  <a:srgbClr val="3F6CBB"/>
                </a:solidFill>
                <a:latin typeface="Arial" panose="020B0604020202020204" pitchFamily="34" charset="0"/>
                <a:ea typeface="微软雅黑" panose="020B0503020204020204" pitchFamily="34" charset="-122"/>
              </a:rPr>
              <a:t>，路由链路从断裂到重新修复所花费的时间就</a:t>
            </a:r>
            <a:r>
              <a:rPr lang="en-US" altLang="zh-CN" sz="2400" b="1" spc="200">
                <a:solidFill>
                  <a:srgbClr val="3F6CBB"/>
                </a:solidFill>
                <a:latin typeface="Arial" panose="020B0604020202020204" pitchFamily="34" charset="0"/>
                <a:ea typeface="微软雅黑" panose="020B0503020204020204" pitchFamily="34" charset="-122"/>
              </a:rPr>
              <a:t>越长</a:t>
            </a:r>
            <a:r>
              <a:rPr lang="zh-CN" altLang="en-US" sz="2400" spc="200">
                <a:solidFill>
                  <a:srgbClr val="3F6CBB"/>
                </a:solidFill>
                <a:latin typeface="Arial" panose="020B0604020202020204" pitchFamily="34" charset="0"/>
                <a:ea typeface="微软雅黑" panose="020B0503020204020204" pitchFamily="34" charset="-122"/>
              </a:rPr>
              <a:t>。）</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a:xfrm>
            <a:off x="5647690" y="2125980"/>
            <a:ext cx="6544945" cy="799465"/>
          </a:xfrm>
        </p:spPr>
        <p:txBody>
          <a:bodyPr/>
          <a:lstStyle/>
          <a:p>
            <a:r>
              <a:rPr kumimoji="1" dirty="0"/>
              <a:t>总结与</a:t>
            </a:r>
            <a:r>
              <a:rPr kumimoji="1" dirty="0"/>
              <a:t>展望</a:t>
            </a:r>
            <a:endParaRPr kumimoji="1" dirty="0"/>
          </a:p>
        </p:txBody>
      </p:sp>
      <p:sp>
        <p:nvSpPr>
          <p:cNvPr id="4" name="文本框 3"/>
          <p:cNvSpPr txBox="1"/>
          <p:nvPr/>
        </p:nvSpPr>
        <p:spPr>
          <a:xfrm>
            <a:off x="1147064" y="1594240"/>
            <a:ext cx="3718849" cy="3769360"/>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05</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结论与不足</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2208530" y="1780540"/>
            <a:ext cx="9843770" cy="3968750"/>
          </a:xfrm>
          <a:prstGeom prst="rect">
            <a:avLst/>
          </a:prstGeom>
          <a:noFill/>
          <a:ln>
            <a:solidFill>
              <a:srgbClr val="3F6CB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4018915" y="1843405"/>
            <a:ext cx="8054340" cy="1585595"/>
          </a:xfrm>
          <a:prstGeom prst="rect">
            <a:avLst/>
          </a:prstGeom>
        </p:spPr>
        <p:txBody>
          <a:bodyPr wrap="square">
            <a:noAutofit/>
            <a:extLst>
              <a:ext uri="{4A0BC546-FE56-4ADE-93B0-CB8AF2F6F144}">
                <wpsdc:textFrameExt xmlns:wpsdc="http://www.wps.cn/officeDocument/2022/drawingmlCustomData" type="sub-title"/>
              </a:ext>
            </a:extLst>
          </a:bodyPr>
          <a:p>
            <a:pPr algn="l"/>
            <a:r>
              <a:rPr lang="zh-CN" altLang="en-US" sz="2400" spc="200">
                <a:solidFill>
                  <a:srgbClr val="3F6CBB"/>
                </a:solidFill>
                <a:latin typeface="Arial" panose="020B0604020202020204" pitchFamily="34" charset="0"/>
                <a:ea typeface="微软雅黑" panose="020B0503020204020204" pitchFamily="34" charset="-122"/>
              </a:rPr>
              <a:t>在无人智能节点集群可靠性研究中，针对无人智能节点集群各节点动态加入和失效问题，设计了</a:t>
            </a:r>
            <a:r>
              <a:rPr lang="zh-CN" altLang="en-US" sz="2400" b="1" spc="200">
                <a:solidFill>
                  <a:srgbClr val="3F6CBB"/>
                </a:solidFill>
                <a:latin typeface="Arial" panose="020B0604020202020204" pitchFamily="34" charset="0"/>
                <a:ea typeface="微软雅黑" panose="020B0503020204020204" pitchFamily="34" charset="-122"/>
              </a:rPr>
              <a:t>基于</a:t>
            </a:r>
            <a:r>
              <a:rPr lang="en-US" altLang="zh-CN" sz="2400" b="1" spc="200">
                <a:solidFill>
                  <a:srgbClr val="3F6CBB"/>
                </a:solidFill>
                <a:latin typeface="Arial" panose="020B0604020202020204" pitchFamily="34" charset="0"/>
                <a:ea typeface="微软雅黑" panose="020B0503020204020204" pitchFamily="34" charset="-122"/>
              </a:rPr>
              <a:t>AOD V</a:t>
            </a:r>
            <a:r>
              <a:rPr lang="zh-CN" altLang="en-US" sz="2400" b="1" spc="200">
                <a:solidFill>
                  <a:srgbClr val="3F6CBB"/>
                </a:solidFill>
                <a:latin typeface="Arial" panose="020B0604020202020204" pitchFamily="34" charset="0"/>
                <a:ea typeface="微软雅黑" panose="020B0503020204020204" pitchFamily="34" charset="-122"/>
              </a:rPr>
              <a:t>路由协议的无人智能节点集群动态加入和删除策略</a:t>
            </a:r>
            <a:r>
              <a:rPr lang="zh-CN" altLang="en-US" sz="2400" spc="200">
                <a:solidFill>
                  <a:srgbClr val="3F6CBB"/>
                </a:solidFill>
                <a:latin typeface="Arial" panose="020B0604020202020204" pitchFamily="34" charset="0"/>
                <a:ea typeface="微软雅黑" panose="020B0503020204020204" pitchFamily="34" charset="-122"/>
              </a:rPr>
              <a:t>，并成功在</a:t>
            </a:r>
            <a:r>
              <a:rPr lang="en-US" altLang="zh-CN" sz="2400" spc="200">
                <a:solidFill>
                  <a:srgbClr val="3F6CBB"/>
                </a:solidFill>
                <a:latin typeface="Arial" panose="020B0604020202020204" pitchFamily="34" charset="0"/>
                <a:ea typeface="微软雅黑" panose="020B0503020204020204" pitchFamily="34" charset="-122"/>
              </a:rPr>
              <a:t>OMNeTpp</a:t>
            </a:r>
            <a:r>
              <a:rPr lang="zh-CN" altLang="en-US" sz="2400" spc="200">
                <a:solidFill>
                  <a:srgbClr val="3F6CBB"/>
                </a:solidFill>
                <a:latin typeface="Arial" panose="020B0604020202020204" pitchFamily="34" charset="0"/>
                <a:ea typeface="微软雅黑" panose="020B0503020204020204" pitchFamily="34" charset="-122"/>
              </a:rPr>
              <a:t>仿真平台验证了该策略在中小规模的无人智能节点集群中的</a:t>
            </a:r>
            <a:r>
              <a:rPr lang="zh-CN" altLang="en-US" sz="2400" b="1" spc="200">
                <a:solidFill>
                  <a:srgbClr val="3F6CBB"/>
                </a:solidFill>
                <a:latin typeface="Arial" panose="020B0604020202020204" pitchFamily="34" charset="0"/>
                <a:ea typeface="微软雅黑" panose="020B0503020204020204" pitchFamily="34" charset="-122"/>
              </a:rPr>
              <a:t>可靠性</a:t>
            </a:r>
            <a:r>
              <a:rPr lang="zh-CN" altLang="en-US" sz="2400" spc="200">
                <a:solidFill>
                  <a:srgbClr val="3F6CBB"/>
                </a:solidFill>
                <a:latin typeface="Arial" panose="020B0604020202020204" pitchFamily="34" charset="0"/>
                <a:ea typeface="微软雅黑" panose="020B0503020204020204" pitchFamily="34" charset="-122"/>
              </a:rPr>
              <a:t>。</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15" name="文本框 14"/>
          <p:cNvSpPr txBox="1"/>
          <p:nvPr>
            <p:custDataLst>
              <p:tags r:id="rId4"/>
            </p:custDataLst>
          </p:nvPr>
        </p:nvSpPr>
        <p:spPr>
          <a:xfrm>
            <a:off x="2297430" y="2067560"/>
            <a:ext cx="1767840"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课题结论</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6" name="文本框 5"/>
          <p:cNvSpPr txBox="1"/>
          <p:nvPr>
            <p:custDataLst>
              <p:tags r:id="rId5"/>
            </p:custDataLst>
          </p:nvPr>
        </p:nvSpPr>
        <p:spPr>
          <a:xfrm>
            <a:off x="2297430" y="4178300"/>
            <a:ext cx="1767840"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不足之处</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
        <p:nvSpPr>
          <p:cNvPr id="9" name="文本框 8"/>
          <p:cNvSpPr txBox="1"/>
          <p:nvPr>
            <p:custDataLst>
              <p:tags r:id="rId6"/>
            </p:custDataLst>
          </p:nvPr>
        </p:nvSpPr>
        <p:spPr>
          <a:xfrm>
            <a:off x="4137660" y="3911600"/>
            <a:ext cx="8054340" cy="1585595"/>
          </a:xfrm>
          <a:prstGeom prst="rect">
            <a:avLst/>
          </a:prstGeom>
        </p:spPr>
        <p:txBody>
          <a:bodyPr wrap="square">
            <a:noAutofit/>
            <a:extLst>
              <a:ext uri="{4A0BC546-FE56-4ADE-93B0-CB8AF2F6F144}">
                <wpsdc:textFrameExt xmlns:wpsdc="http://www.wps.cn/officeDocument/2022/drawingmlCustomData" type="sub-title"/>
              </a:ext>
            </a:extLst>
          </a:bodyPr>
          <a:p>
            <a:pPr algn="l"/>
            <a:r>
              <a:rPr lang="zh-CN" altLang="en-US" sz="2400" spc="200">
                <a:solidFill>
                  <a:srgbClr val="3F6CBB"/>
                </a:solidFill>
                <a:latin typeface="Arial" panose="020B0604020202020204" pitchFamily="34" charset="0"/>
                <a:ea typeface="微软雅黑" panose="020B0503020204020204" pitchFamily="34" charset="-122"/>
              </a:rPr>
              <a:t>由于水平不足和经验有限，在路由协议的具体选取和改进、实验总体设计等方面仍存在不足之处，具有改进的空间，比如</a:t>
            </a:r>
            <a:r>
              <a:rPr lang="zh-CN" altLang="en-US" sz="2400" b="1" spc="200">
                <a:solidFill>
                  <a:srgbClr val="3F6CBB"/>
                </a:solidFill>
                <a:latin typeface="Arial" panose="020B0604020202020204" pitchFamily="34" charset="0"/>
                <a:ea typeface="微软雅黑" panose="020B0503020204020204" pitchFamily="34" charset="-122"/>
              </a:rPr>
              <a:t>对仿真实验结果的数据处理和定量分析</a:t>
            </a:r>
            <a:r>
              <a:rPr lang="zh-CN" altLang="en-US" sz="2400" spc="200">
                <a:solidFill>
                  <a:srgbClr val="3F6CBB"/>
                </a:solidFill>
                <a:latin typeface="Arial" panose="020B0604020202020204" pitchFamily="34" charset="0"/>
                <a:ea typeface="微软雅黑" panose="020B0503020204020204" pitchFamily="34" charset="-122"/>
              </a:rPr>
              <a:t>。</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无人智能节点集群概述</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无人智能节点的典型应用（以无人机为载体为例）</a:t>
            </a:r>
            <a:endParaRPr lang="zh-CN" altLang="en-US" sz="2400" spc="200">
              <a:solidFill>
                <a:srgbClr val="3F6CBB"/>
              </a:solidFill>
              <a:latin typeface="Arial" panose="020B0604020202020204" pitchFamily="34" charset="0"/>
              <a:ea typeface="微软雅黑" panose="020B0503020204020204" pitchFamily="34" charset="-122"/>
            </a:endParaRPr>
          </a:p>
        </p:txBody>
      </p:sp>
      <p:pic>
        <p:nvPicPr>
          <p:cNvPr id="6" name="图片 5" descr="屏幕截图 2023-05-22 212005"/>
          <p:cNvPicPr>
            <a:picLocks noChangeAspect="1"/>
          </p:cNvPicPr>
          <p:nvPr/>
        </p:nvPicPr>
        <p:blipFill>
          <a:blip r:embed="rId2"/>
          <a:stretch>
            <a:fillRect/>
          </a:stretch>
        </p:blipFill>
        <p:spPr>
          <a:xfrm>
            <a:off x="2967355" y="2317115"/>
            <a:ext cx="8354060" cy="3430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总结与展望</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2208530" y="1780540"/>
            <a:ext cx="9843770" cy="3968750"/>
          </a:xfrm>
          <a:prstGeom prst="rect">
            <a:avLst/>
          </a:prstGeom>
          <a:noFill/>
          <a:ln>
            <a:solidFill>
              <a:srgbClr val="3F6CB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3"/>
            </p:custDataLst>
          </p:nvPr>
        </p:nvSpPr>
        <p:spPr>
          <a:xfrm>
            <a:off x="2188210" y="1843405"/>
            <a:ext cx="9885045" cy="3556000"/>
          </a:xfrm>
          <a:prstGeom prst="rect">
            <a:avLst/>
          </a:prstGeom>
        </p:spPr>
        <p:txBody>
          <a:bodyPr wrap="square">
            <a:noAutofit/>
            <a:extLst>
              <a:ext uri="{4A0BC546-FE56-4ADE-93B0-CB8AF2F6F144}">
                <wpsdc:textFrameExt xmlns:wpsdc="http://www.wps.cn/officeDocument/2022/drawingmlCustomData" type="sub-title"/>
              </a:ext>
            </a:extLst>
          </a:bodyPr>
          <a:p>
            <a:pPr algn="l"/>
            <a:r>
              <a:rPr lang="en-US" sz="2400" spc="200">
                <a:solidFill>
                  <a:srgbClr val="3F6CBB"/>
                </a:solidFill>
                <a:latin typeface="Arial" panose="020B0604020202020204" pitchFamily="34" charset="0"/>
                <a:ea typeface="微软雅黑" panose="020B0503020204020204" pitchFamily="34" charset="-122"/>
              </a:rPr>
              <a:t>      </a:t>
            </a:r>
            <a:r>
              <a:rPr sz="2400" spc="200">
                <a:solidFill>
                  <a:srgbClr val="3F6CBB"/>
                </a:solidFill>
                <a:latin typeface="Arial" panose="020B0604020202020204" pitchFamily="34" charset="0"/>
                <a:ea typeface="微软雅黑" panose="020B0503020204020204" pitchFamily="34" charset="-122"/>
              </a:rPr>
              <a:t>在</a:t>
            </a:r>
            <a:r>
              <a:rPr lang="zh-CN" sz="2400" spc="200">
                <a:solidFill>
                  <a:srgbClr val="3F6CBB"/>
                </a:solidFill>
                <a:latin typeface="Arial" panose="020B0604020202020204" pitchFamily="34" charset="0"/>
                <a:ea typeface="微软雅黑" panose="020B0503020204020204" pitchFamily="34" charset="-122"/>
              </a:rPr>
              <a:t>此次项目</a:t>
            </a:r>
            <a:r>
              <a:rPr sz="2400" spc="200">
                <a:solidFill>
                  <a:srgbClr val="3F6CBB"/>
                </a:solidFill>
                <a:latin typeface="Arial" panose="020B0604020202020204" pitchFamily="34" charset="0"/>
                <a:ea typeface="微软雅黑" panose="020B0503020204020204" pitchFamily="34" charset="-122"/>
              </a:rPr>
              <a:t>中</a:t>
            </a:r>
            <a:r>
              <a:rPr lang="zh-CN" sz="2400" spc="200">
                <a:solidFill>
                  <a:srgbClr val="3F6CBB"/>
                </a:solidFill>
                <a:latin typeface="Arial" panose="020B0604020202020204" pitchFamily="34" charset="0"/>
                <a:ea typeface="微软雅黑" panose="020B0503020204020204" pitchFamily="34" charset="-122"/>
              </a:rPr>
              <a:t>，我</a:t>
            </a:r>
            <a:r>
              <a:rPr sz="2400" spc="200">
                <a:solidFill>
                  <a:srgbClr val="3F6CBB"/>
                </a:solidFill>
                <a:latin typeface="Arial" panose="020B0604020202020204" pitchFamily="34" charset="0"/>
                <a:ea typeface="微软雅黑" panose="020B0503020204020204" pitchFamily="34" charset="-122"/>
              </a:rPr>
              <a:t>学到了很多全新的知识，并成功地将学到的知识相对高效率地应用于实际的实验中，也使我了解到理论知识和实践应用的差别。</a:t>
            </a:r>
            <a:endParaRPr sz="2400" spc="200">
              <a:solidFill>
                <a:srgbClr val="3F6CBB"/>
              </a:solidFill>
              <a:latin typeface="Arial" panose="020B0604020202020204" pitchFamily="34" charset="0"/>
              <a:ea typeface="微软雅黑" panose="020B0503020204020204" pitchFamily="34" charset="-122"/>
            </a:endParaRPr>
          </a:p>
          <a:p>
            <a:pPr algn="l"/>
            <a:r>
              <a:rPr sz="2400" spc="200">
                <a:solidFill>
                  <a:srgbClr val="3F6CBB"/>
                </a:solidFill>
                <a:latin typeface="Arial" panose="020B0604020202020204" pitchFamily="34" charset="0"/>
                <a:ea typeface="微软雅黑" panose="020B0503020204020204" pitchFamily="34" charset="-122"/>
              </a:rPr>
              <a:t> </a:t>
            </a:r>
            <a:r>
              <a:rPr lang="en-US" sz="2400" spc="200">
                <a:solidFill>
                  <a:srgbClr val="3F6CBB"/>
                </a:solidFill>
                <a:latin typeface="Arial" panose="020B0604020202020204" pitchFamily="34" charset="0"/>
                <a:ea typeface="微软雅黑" panose="020B0503020204020204" pitchFamily="34" charset="-122"/>
              </a:rPr>
              <a:t>     </a:t>
            </a:r>
            <a:r>
              <a:rPr sz="2400" spc="200">
                <a:solidFill>
                  <a:srgbClr val="3F6CBB"/>
                </a:solidFill>
                <a:latin typeface="Arial" panose="020B0604020202020204" pitchFamily="34" charset="0"/>
                <a:ea typeface="微软雅黑" panose="020B0503020204020204" pitchFamily="34" charset="-122"/>
              </a:rPr>
              <a:t>在实际应用中我遇到了很多工程上的问题，</a:t>
            </a:r>
            <a:r>
              <a:rPr lang="zh-CN" sz="2400" spc="200">
                <a:solidFill>
                  <a:srgbClr val="3F6CBB"/>
                </a:solidFill>
                <a:latin typeface="Arial" panose="020B0604020202020204" pitchFamily="34" charset="0"/>
                <a:ea typeface="微软雅黑" panose="020B0503020204020204" pitchFamily="34" charset="-122"/>
              </a:rPr>
              <a:t>这都</a:t>
            </a:r>
            <a:r>
              <a:rPr sz="2400" spc="200">
                <a:solidFill>
                  <a:srgbClr val="3F6CBB"/>
                </a:solidFill>
                <a:latin typeface="Arial" panose="020B0604020202020204" pitchFamily="34" charset="0"/>
                <a:ea typeface="微软雅黑" panose="020B0503020204020204" pitchFamily="34" charset="-122"/>
              </a:rPr>
              <a:t>需要我对这些具体的问题进行具体的分析、细化，并逐步地去解决它。</a:t>
            </a:r>
            <a:endParaRPr lang="zh-CN"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a:t>恳请各位老师批评指正</a:t>
            </a:r>
            <a:endParaRPr kumimoji="1" lang="zh-CN" altLang="en-US" dirty="0"/>
          </a:p>
        </p:txBody>
      </p:sp>
      <p:sp>
        <p:nvSpPr>
          <p:cNvPr id="3" name="内容占位符 2"/>
          <p:cNvSpPr>
            <a:spLocks noGrp="1"/>
          </p:cNvSpPr>
          <p:nvPr>
            <p:ph sz="quarter" idx="11"/>
          </p:nvPr>
        </p:nvSpPr>
        <p:spPr/>
        <p:txBody>
          <a:bodyPr/>
          <a:lstStyle/>
          <a:p>
            <a:r>
              <a:rPr kumimoji="1" lang="en-US" altLang="zh-CN" dirty="0"/>
              <a:t>Thanks for Listening</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无人智能节点集群概述</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单一无人智能节点的缺陷</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7" name="内容占位符 2"/>
          <p:cNvSpPr>
            <a:spLocks noGrp="1"/>
          </p:cNvSpPr>
          <p:nvPr>
            <p:custDataLst>
              <p:tags r:id="rId2"/>
            </p:custDataLst>
          </p:nvPr>
        </p:nvSpPr>
        <p:spPr>
          <a:xfrm>
            <a:off x="2297430" y="2405380"/>
            <a:ext cx="9775825" cy="3360420"/>
          </a:xfrm>
          <a:prstGeom prst="rect">
            <a:avLst/>
          </a:prstGeom>
        </p:spPr>
        <p:txBody>
          <a:bodyPr>
            <a:noAutofit/>
          </a:bodyPr>
          <a:lstStyle>
            <a:lvl1pPr marL="405130" indent="-405130" algn="l" defTabSz="914400" rtl="0" eaLnBrk="1" latinLnBrk="0" hangingPunct="1">
              <a:lnSpc>
                <a:spcPct val="90000"/>
              </a:lnSpc>
              <a:spcBef>
                <a:spcPts val="1000"/>
              </a:spcBef>
              <a:buFont typeface="Wingdings" panose="05000000000000000000" pitchFamily="2" charset="2"/>
              <a:buChar char="ü"/>
              <a:defRPr lang="zh-CN" altLang="en-US" sz="2800" b="1" i="0" kern="1200" spc="140" baseline="0" dirty="0" smtClean="0">
                <a:solidFill>
                  <a:srgbClr val="4571C4"/>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sz="2000" b="0" dirty="0">
                <a:latin typeface="微软雅黑" panose="020B0503020204020204" pitchFamily="34" charset="-122"/>
              </a:rPr>
              <a:t>单一节点性能有限</a:t>
            </a:r>
            <a:endParaRPr kumimoji="1" lang="en-US" altLang="zh-CN" sz="2000" b="0" dirty="0">
              <a:latin typeface="微软雅黑" panose="020B0503020204020204" pitchFamily="34" charset="-122"/>
            </a:endParaRPr>
          </a:p>
          <a:p>
            <a:pPr algn="ctr"/>
            <a:r>
              <a:rPr kumimoji="1" sz="2000" b="0" dirty="0">
                <a:latin typeface="微软雅黑" panose="020B0503020204020204" pitchFamily="34" charset="-122"/>
              </a:rPr>
              <a:t>单一节点的任务区域受限</a:t>
            </a:r>
            <a:endParaRPr kumimoji="1" lang="en-US" altLang="zh-CN" sz="2000" b="0" dirty="0">
              <a:latin typeface="微软雅黑" panose="020B0503020204020204" pitchFamily="34" charset="-122"/>
            </a:endParaRPr>
          </a:p>
          <a:p>
            <a:pPr algn="ctr"/>
            <a:r>
              <a:rPr kumimoji="1" lang="zh-CN" altLang="en-US" sz="2000" b="0" dirty="0">
                <a:latin typeface="微软雅黑" panose="020B0503020204020204" pitchFamily="34" charset="-122"/>
              </a:rPr>
              <a:t>单一节点的任务执行效率不足</a:t>
            </a:r>
            <a:endParaRPr kumimoji="1" lang="zh-CN" altLang="en-US" sz="2000" b="0" dirty="0">
              <a:latin typeface="微软雅黑" panose="020B0503020204020204" pitchFamily="34" charset="-122"/>
            </a:endParaRPr>
          </a:p>
        </p:txBody>
      </p:sp>
      <p:sp>
        <p:nvSpPr>
          <p:cNvPr id="8" name="文本框 7"/>
          <p:cNvSpPr txBox="1"/>
          <p:nvPr>
            <p:custDataLst>
              <p:tags r:id="rId3"/>
            </p:custDataLst>
          </p:nvPr>
        </p:nvSpPr>
        <p:spPr>
          <a:xfrm>
            <a:off x="3176270" y="3816350"/>
            <a:ext cx="8953500" cy="1198880"/>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综上所述，为提高任务执行效率，无人智能节点在提高节点自身性能外，还要拥有协作运行以达成特定目标的能力</a:t>
            </a:r>
            <a:r>
              <a:rPr lang="en-US" altLang="zh-CN" sz="2400" spc="200">
                <a:solidFill>
                  <a:srgbClr val="3F6CBB"/>
                </a:solidFill>
                <a:latin typeface="Arial" panose="020B0604020202020204" pitchFamily="34" charset="0"/>
                <a:ea typeface="微软雅黑" panose="020B0503020204020204" pitchFamily="34" charset="-122"/>
              </a:rPr>
              <a:t>——</a:t>
            </a:r>
            <a:r>
              <a:rPr lang="zh-CN" altLang="en-US" sz="2400" spc="200">
                <a:solidFill>
                  <a:srgbClr val="3F6CBB"/>
                </a:solidFill>
                <a:latin typeface="Arial" panose="020B0604020202020204" pitchFamily="34" charset="0"/>
                <a:ea typeface="微软雅黑" panose="020B0503020204020204" pitchFamily="34" charset="-122"/>
              </a:rPr>
              <a:t>即</a:t>
            </a:r>
            <a:r>
              <a:rPr lang="zh-CN" altLang="en-US" sz="2400" b="1" spc="200">
                <a:solidFill>
                  <a:srgbClr val="3F6CBB"/>
                </a:solidFill>
                <a:latin typeface="Arial" panose="020B0604020202020204" pitchFamily="34" charset="0"/>
                <a:ea typeface="微软雅黑" panose="020B0503020204020204" pitchFamily="34" charset="-122"/>
              </a:rPr>
              <a:t>无人智能节点集群</a:t>
            </a:r>
            <a:r>
              <a:rPr lang="zh-CN" altLang="en-US" sz="2400" spc="200">
                <a:solidFill>
                  <a:srgbClr val="3F6CBB"/>
                </a:solidFill>
                <a:latin typeface="Arial" panose="020B0604020202020204" pitchFamily="34" charset="0"/>
                <a:ea typeface="微软雅黑" panose="020B0503020204020204" pitchFamily="34" charset="-122"/>
              </a:rPr>
              <a:t>。</a:t>
            </a:r>
            <a:endParaRPr lang="zh-CN" altLang="en-US" sz="2400" spc="200">
              <a:solidFill>
                <a:srgbClr val="3F6CBB"/>
              </a:solidFill>
              <a:latin typeface="Arial" panose="020B0604020202020204" pitchFamily="34" charset="0"/>
              <a:ea typeface="微软雅黑" panose="020B0503020204020204" pitchFamily="34" charset="-122"/>
            </a:endParaRPr>
          </a:p>
        </p:txBody>
      </p:sp>
      <p:sp>
        <p:nvSpPr>
          <p:cNvPr id="15" name="文本框 14"/>
          <p:cNvSpPr txBox="1"/>
          <p:nvPr>
            <p:custDataLst>
              <p:tags r:id="rId4"/>
            </p:custDataLst>
          </p:nvPr>
        </p:nvSpPr>
        <p:spPr>
          <a:xfrm>
            <a:off x="2297430" y="3816350"/>
            <a:ext cx="895985" cy="521970"/>
          </a:xfrm>
          <a:prstGeom prst="rect">
            <a:avLst/>
          </a:prstGeom>
          <a:noFill/>
        </p:spPr>
        <p:txBody>
          <a:bodyPr wrap="square" rtlCol="0">
            <a:spAutoFit/>
          </a:bodyPr>
          <a:p>
            <a:r>
              <a:rPr kumimoji="1" lang="zh-CN" altLang="en-US" sz="2800" b="1" dirty="0">
                <a:solidFill>
                  <a:srgbClr val="4A82E1"/>
                </a:solidFill>
                <a:latin typeface="Arial" panose="020B0604020202020204" pitchFamily="34" charset="0"/>
                <a:ea typeface="微软雅黑" panose="020B0503020204020204" pitchFamily="34" charset="-122"/>
              </a:rPr>
              <a:t>意义</a:t>
            </a:r>
            <a:endParaRPr kumimoji="1" lang="zh-CN" altLang="en-US" sz="2800" b="1" dirty="0">
              <a:solidFill>
                <a:srgbClr val="4A82E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977755"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02</a:t>
            </a:r>
            <a:r>
              <a:rPr kumimoji="1" lang="zh-CN" altLang="en-US" sz="2800" b="1" dirty="0">
                <a:solidFill>
                  <a:srgbClr val="4571C4"/>
                </a:solidFill>
                <a:latin typeface="Impact" panose="020B0806030902050204" pitchFamily="34" charset="0"/>
                <a:ea typeface="微软雅黑" panose="020B0503020204020204" pitchFamily="34" charset="-122"/>
              </a:rPr>
              <a:t> 集群内节点的加入删除策略</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pic>
        <p:nvPicPr>
          <p:cNvPr id="9" name="图片 8" descr="图片1"/>
          <p:cNvPicPr>
            <a:picLocks noChangeAspect="1"/>
          </p:cNvPicPr>
          <p:nvPr>
            <p:custDataLst>
              <p:tags r:id="rId2"/>
            </p:custDataLst>
          </p:nvPr>
        </p:nvPicPr>
        <p:blipFill>
          <a:blip r:embed="rId3"/>
          <a:srcRect l="13001" r="3146" b="45182"/>
          <a:stretch>
            <a:fillRect/>
          </a:stretch>
        </p:blipFill>
        <p:spPr>
          <a:xfrm>
            <a:off x="2887980" y="1908810"/>
            <a:ext cx="5873115" cy="1820545"/>
          </a:xfrm>
          <a:prstGeom prst="rect">
            <a:avLst/>
          </a:prstGeom>
        </p:spPr>
      </p:pic>
      <p:sp>
        <p:nvSpPr>
          <p:cNvPr id="4" name="文本框 3"/>
          <p:cNvSpPr txBox="1"/>
          <p:nvPr>
            <p:custDataLst>
              <p:tags r:id="rId4"/>
            </p:custDataLst>
          </p:nvPr>
        </p:nvSpPr>
        <p:spPr>
          <a:xfrm>
            <a:off x="2493010" y="3571875"/>
            <a:ext cx="9562465" cy="2178050"/>
          </a:xfrm>
          <a:prstGeom prst="rect">
            <a:avLst/>
          </a:prstGeom>
          <a:noFill/>
        </p:spPr>
        <p:txBody>
          <a:bodyPr wrap="square" rtlCol="0">
            <a:noAutofit/>
          </a:bodyPr>
          <a:p>
            <a:endParaRPr lang="en-US" altLang="zh-CN" dirty="0">
              <a:latin typeface="微软雅黑" panose="020B0503020204020204" pitchFamily="34" charset="-122"/>
              <a:ea typeface="微软雅黑" panose="020B0503020204020204" pitchFamily="34" charset="-122"/>
            </a:endParaRPr>
          </a:p>
          <a:p>
            <a:r>
              <a:rPr lang="zh-CN" altLang="en-US" sz="2000" dirty="0">
                <a:solidFill>
                  <a:srgbClr val="3F6CBB"/>
                </a:solidFill>
                <a:latin typeface="微软雅黑" panose="020B0503020204020204" pitchFamily="34" charset="-122"/>
                <a:ea typeface="微软雅黑" panose="020B0503020204020204" pitchFamily="34" charset="-122"/>
              </a:rPr>
              <a:t>在无人智能节点集群中，节点的加入和删除可能会受到多种因素的影响，例如节点故障、任务需求的变化等等。</a:t>
            </a:r>
            <a:endParaRPr lang="zh-CN" altLang="en-US" sz="2000" dirty="0">
              <a:solidFill>
                <a:srgbClr val="3F6CBB"/>
              </a:solidFill>
              <a:latin typeface="微软雅黑" panose="020B0503020204020204" pitchFamily="34" charset="-122"/>
              <a:ea typeface="微软雅黑" panose="020B0503020204020204" pitchFamily="34" charset="-122"/>
            </a:endParaRPr>
          </a:p>
          <a:p>
            <a:endParaRPr lang="zh-CN" altLang="en-US" sz="2000" dirty="0">
              <a:solidFill>
                <a:srgbClr val="3F6CBB"/>
              </a:solidFill>
              <a:latin typeface="微软雅黑" panose="020B0503020204020204" pitchFamily="34" charset="-122"/>
              <a:ea typeface="微软雅黑" panose="020B0503020204020204" pitchFamily="34" charset="-122"/>
            </a:endParaRPr>
          </a:p>
          <a:p>
            <a:r>
              <a:rPr lang="zh-CN" altLang="en-US" sz="2000" dirty="0">
                <a:solidFill>
                  <a:srgbClr val="3F6CBB"/>
                </a:solidFill>
                <a:latin typeface="微软雅黑" panose="020B0503020204020204" pitchFamily="34" charset="-122"/>
                <a:ea typeface="微软雅黑" panose="020B0503020204020204" pitchFamily="34" charset="-122"/>
              </a:rPr>
              <a:t>因此，在无人智能节点集群可靠性研究中，针对无人智能节点集群各节点动态加入和失效问题，设计一套</a:t>
            </a:r>
            <a:r>
              <a:rPr lang="zh-CN" altLang="en-US" sz="2000" b="1" dirty="0">
                <a:solidFill>
                  <a:srgbClr val="3F6CBB"/>
                </a:solidFill>
                <a:latin typeface="微软雅黑" panose="020B0503020204020204" pitchFamily="34" charset="-122"/>
                <a:ea typeface="微软雅黑" panose="020B0503020204020204" pitchFamily="34" charset="-122"/>
              </a:rPr>
              <a:t>无人智能节点集群动态加入和删除策略</a:t>
            </a:r>
            <a:r>
              <a:rPr lang="zh-CN" altLang="en-US" sz="2000" dirty="0">
                <a:solidFill>
                  <a:srgbClr val="3F6CBB"/>
                </a:solidFill>
                <a:latin typeface="微软雅黑" panose="020B0503020204020204" pitchFamily="34" charset="-122"/>
                <a:ea typeface="微软雅黑" panose="020B0503020204020204" pitchFamily="34" charset="-122"/>
              </a:rPr>
              <a:t>，以</a:t>
            </a:r>
            <a:r>
              <a:rPr lang="zh-CN" altLang="en-US" sz="2000" b="1" dirty="0">
                <a:solidFill>
                  <a:srgbClr val="3F6CBB"/>
                </a:solidFill>
                <a:latin typeface="微软雅黑" panose="020B0503020204020204" pitchFamily="34" charset="-122"/>
                <a:ea typeface="微软雅黑" panose="020B0503020204020204" pitchFamily="34" charset="-122"/>
              </a:rPr>
              <a:t>提高集群的可靠性</a:t>
            </a:r>
            <a:r>
              <a:rPr lang="zh-CN" altLang="en-US" sz="2000" dirty="0">
                <a:solidFill>
                  <a:srgbClr val="3F6CBB"/>
                </a:solidFill>
                <a:latin typeface="微软雅黑" panose="020B0503020204020204" pitchFamily="34" charset="-122"/>
                <a:ea typeface="微软雅黑" panose="020B0503020204020204" pitchFamily="34" charset="-122"/>
              </a:rPr>
              <a:t>就显得尤为重要。这也是本次毕业设计的</a:t>
            </a:r>
            <a:r>
              <a:rPr lang="zh-CN" altLang="en-US" sz="2000" b="1" dirty="0">
                <a:solidFill>
                  <a:srgbClr val="3F6CBB"/>
                </a:solidFill>
                <a:latin typeface="微软雅黑" panose="020B0503020204020204" pitchFamily="34" charset="-122"/>
                <a:ea typeface="微软雅黑" panose="020B0503020204020204" pitchFamily="34" charset="-122"/>
              </a:rPr>
              <a:t>主要研究内容</a:t>
            </a:r>
            <a:r>
              <a:rPr lang="zh-CN" altLang="en-US" sz="2000" dirty="0">
                <a:solidFill>
                  <a:srgbClr val="3F6CBB"/>
                </a:solidFill>
                <a:latin typeface="微软雅黑" panose="020B0503020204020204" pitchFamily="34" charset="-122"/>
                <a:ea typeface="微软雅黑" panose="020B0503020204020204" pitchFamily="34" charset="-122"/>
              </a:rPr>
              <a:t>。</a:t>
            </a:r>
            <a:endParaRPr lang="zh-CN" altLang="en-US" sz="2000" dirty="0">
              <a:solidFill>
                <a:srgbClr val="3F6CBB"/>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976485"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03</a:t>
            </a:r>
            <a:r>
              <a:rPr kumimoji="1" lang="zh-CN" altLang="en-US" sz="2800" b="1" dirty="0">
                <a:solidFill>
                  <a:srgbClr val="4571C4"/>
                </a:solidFill>
                <a:latin typeface="Impact" panose="020B0806030902050204" pitchFamily="34" charset="0"/>
                <a:ea typeface="微软雅黑" panose="020B0503020204020204" pitchFamily="34" charset="-122"/>
              </a:rPr>
              <a:t>  移动自组织网络的应用</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2"/>
            </p:custDataLst>
          </p:nvPr>
        </p:nvSpPr>
        <p:spPr>
          <a:xfrm>
            <a:off x="2493010" y="3521075"/>
            <a:ext cx="9562465" cy="2522855"/>
          </a:xfrm>
          <a:prstGeom prst="rect">
            <a:avLst/>
          </a:prstGeom>
          <a:noFill/>
        </p:spPr>
        <p:txBody>
          <a:bodyPr wrap="square" rtlCol="0">
            <a:spAutoFit/>
          </a:bodyPr>
          <a:p>
            <a:endParaRPr lang="zh-CN" altLang="en-US" sz="2000" dirty="0">
              <a:solidFill>
                <a:srgbClr val="3F6CBB"/>
              </a:solidFill>
              <a:latin typeface="微软雅黑" panose="020B0503020204020204" pitchFamily="34" charset="-122"/>
              <a:ea typeface="微软雅黑" panose="020B0503020204020204" pitchFamily="34" charset="-122"/>
            </a:endParaRPr>
          </a:p>
          <a:p>
            <a:r>
              <a:rPr lang="zh-CN" altLang="en-US" sz="2000" dirty="0">
                <a:solidFill>
                  <a:srgbClr val="3F6CBB"/>
                </a:solidFill>
                <a:latin typeface="微软雅黑" panose="020B0503020204020204" pitchFamily="34" charset="-122"/>
                <a:ea typeface="微软雅黑" panose="020B0503020204020204" pitchFamily="34" charset="-122"/>
              </a:rPr>
              <a:t>与传统的基础设施通信网不同，移动自组织网络</a:t>
            </a:r>
            <a:r>
              <a:rPr lang="en-US" altLang="zh-CN" sz="2000" dirty="0">
                <a:solidFill>
                  <a:srgbClr val="3F6CBB"/>
                </a:solidFill>
                <a:latin typeface="微软雅黑" panose="020B0503020204020204" pitchFamily="34" charset="-122"/>
                <a:ea typeface="微软雅黑" panose="020B0503020204020204" pitchFamily="34" charset="-122"/>
              </a:rPr>
              <a:t>(MANET) </a:t>
            </a:r>
            <a:r>
              <a:rPr lang="zh-CN" altLang="en-US" sz="2000" dirty="0">
                <a:solidFill>
                  <a:srgbClr val="3F6CBB"/>
                </a:solidFill>
                <a:latin typeface="微软雅黑" panose="020B0503020204020204" pitchFamily="34" charset="-122"/>
                <a:ea typeface="微软雅黑" panose="020B0503020204020204" pitchFamily="34" charset="-122"/>
              </a:rPr>
              <a:t>是指由移动计算节点通过无线通信方式临时组成的网络，这些节点互相充当路由器进行分组转发。而</a:t>
            </a:r>
            <a:r>
              <a:rPr lang="zh-CN" altLang="en-US" sz="2000" b="1" dirty="0">
                <a:solidFill>
                  <a:srgbClr val="3F6CBB"/>
                </a:solidFill>
                <a:latin typeface="微软雅黑" panose="020B0503020204020204" pitchFamily="34" charset="-122"/>
                <a:ea typeface="微软雅黑" panose="020B0503020204020204" pitchFamily="34" charset="-122"/>
              </a:rPr>
              <a:t>不依赖于任何固定的基础设施和服务</a:t>
            </a:r>
            <a:r>
              <a:rPr lang="zh-CN" altLang="en-US" sz="2000" dirty="0">
                <a:solidFill>
                  <a:srgbClr val="3F6CBB"/>
                </a:solidFill>
                <a:latin typeface="微软雅黑" panose="020B0503020204020204" pitchFamily="34" charset="-122"/>
                <a:ea typeface="微软雅黑" panose="020B0503020204020204" pitchFamily="34" charset="-122"/>
              </a:rPr>
              <a:t>的网络。</a:t>
            </a:r>
            <a:endParaRPr lang="zh-CN" altLang="en-US" sz="2000" dirty="0">
              <a:solidFill>
                <a:srgbClr val="3F6CBB"/>
              </a:solidFill>
              <a:latin typeface="微软雅黑" panose="020B0503020204020204" pitchFamily="34" charset="-122"/>
              <a:ea typeface="微软雅黑" panose="020B0503020204020204" pitchFamily="34" charset="-122"/>
            </a:endParaRPr>
          </a:p>
          <a:p>
            <a:endParaRPr lang="zh-CN" altLang="en-US" sz="2000" dirty="0">
              <a:solidFill>
                <a:srgbClr val="3F6CBB"/>
              </a:solidFill>
              <a:latin typeface="微软雅黑" panose="020B0503020204020204" pitchFamily="34" charset="-122"/>
              <a:ea typeface="微软雅黑" panose="020B0503020204020204" pitchFamily="34" charset="-122"/>
            </a:endParaRPr>
          </a:p>
          <a:p>
            <a:r>
              <a:rPr lang="zh-CN" altLang="en-US" sz="2000" dirty="0">
                <a:solidFill>
                  <a:srgbClr val="3F6CBB"/>
                </a:solidFill>
                <a:latin typeface="微软雅黑" panose="020B0503020204020204" pitchFamily="34" charset="-122"/>
                <a:ea typeface="微软雅黑" panose="020B0503020204020204" pitchFamily="34" charset="-122"/>
              </a:rPr>
              <a:t>移动自组织网络的这些特点都能适配无人智能节点集群的组网需求。因此，无人智能节点集群内各个节点</a:t>
            </a:r>
            <a:r>
              <a:rPr lang="zh-CN" altLang="en-US" sz="2000" b="1" dirty="0">
                <a:solidFill>
                  <a:srgbClr val="3F6CBB"/>
                </a:solidFill>
                <a:latin typeface="微软雅黑" panose="020B0503020204020204" pitchFamily="34" charset="-122"/>
                <a:ea typeface="微软雅黑" panose="020B0503020204020204" pitchFamily="34" charset="-122"/>
              </a:rPr>
              <a:t>可以通过移动自组织网络进行通信</a:t>
            </a:r>
            <a:r>
              <a:rPr lang="zh-CN" altLang="en-US" sz="2000" dirty="0">
                <a:solidFill>
                  <a:srgbClr val="3F6CBB"/>
                </a:solidFill>
                <a:latin typeface="微软雅黑" panose="020B0503020204020204" pitchFamily="34" charset="-122"/>
                <a:ea typeface="微软雅黑" panose="020B0503020204020204" pitchFamily="34" charset="-122"/>
              </a:rPr>
              <a:t>。</a:t>
            </a:r>
            <a:endParaRPr lang="zh-CN" altLang="en-US" sz="2000" dirty="0">
              <a:solidFill>
                <a:srgbClr val="3F6CBB"/>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7" name="图片 6" descr="屏幕截图 2023-05-22 232814"/>
          <p:cNvPicPr>
            <a:picLocks noChangeAspect="1"/>
          </p:cNvPicPr>
          <p:nvPr/>
        </p:nvPicPr>
        <p:blipFill>
          <a:blip r:embed="rId3"/>
          <a:stretch>
            <a:fillRect/>
          </a:stretch>
        </p:blipFill>
        <p:spPr>
          <a:xfrm>
            <a:off x="3364865" y="1809115"/>
            <a:ext cx="4828540" cy="2006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1"/>
          </p:nvPr>
        </p:nvSpPr>
        <p:spPr>
          <a:xfrm>
            <a:off x="5647690" y="2125980"/>
            <a:ext cx="6162040" cy="799465"/>
          </a:xfrm>
        </p:spPr>
        <p:txBody>
          <a:bodyPr/>
          <a:lstStyle/>
          <a:p>
            <a:r>
              <a:rPr kumimoji="1" lang="en-US" altLang="zh-CN" dirty="0"/>
              <a:t>AODV</a:t>
            </a:r>
            <a:r>
              <a:rPr kumimoji="1" dirty="0"/>
              <a:t>路由协议</a:t>
            </a:r>
            <a:endParaRPr kumimoji="1" dirty="0"/>
          </a:p>
        </p:txBody>
      </p:sp>
      <p:sp>
        <p:nvSpPr>
          <p:cNvPr id="3" name="内容占位符 2"/>
          <p:cNvSpPr>
            <a:spLocks noGrp="1"/>
          </p:cNvSpPr>
          <p:nvPr>
            <p:ph sz="quarter" idx="12"/>
          </p:nvPr>
        </p:nvSpPr>
        <p:spPr>
          <a:xfrm>
            <a:off x="5647690" y="3437890"/>
            <a:ext cx="6222365" cy="1905635"/>
          </a:xfrm>
        </p:spPr>
        <p:txBody>
          <a:bodyPr/>
          <a:lstStyle/>
          <a:p>
            <a:r>
              <a:rPr kumimoji="1" dirty="0"/>
              <a:t>移动自组织网络的几种路由协议</a:t>
            </a:r>
            <a:endParaRPr kumimoji="1" dirty="0"/>
          </a:p>
          <a:p>
            <a:r>
              <a:rPr kumimoji="1" lang="en-US" altLang="zh-CN" dirty="0"/>
              <a:t>AODV</a:t>
            </a:r>
            <a:r>
              <a:rPr kumimoji="1" dirty="0"/>
              <a:t>路由协议概述</a:t>
            </a:r>
            <a:endParaRPr kumimoji="1" lang="en-US" altLang="zh-CN" dirty="0"/>
          </a:p>
          <a:p>
            <a:r>
              <a:rPr kumimoji="1" lang="en-US" altLang="zh-CN" dirty="0"/>
              <a:t>AODV</a:t>
            </a:r>
            <a:r>
              <a:rPr kumimoji="1" dirty="0"/>
              <a:t>路由协议的几种消息格式</a:t>
            </a:r>
            <a:endParaRPr kumimoji="1" lang="en-US" altLang="zh-CN" dirty="0"/>
          </a:p>
          <a:p>
            <a:pPr marL="0" indent="0">
              <a:buNone/>
            </a:pPr>
            <a:endParaRPr kumimoji="1" dirty="0"/>
          </a:p>
        </p:txBody>
      </p:sp>
      <p:sp>
        <p:nvSpPr>
          <p:cNvPr id="4" name="文本框 3"/>
          <p:cNvSpPr txBox="1"/>
          <p:nvPr/>
        </p:nvSpPr>
        <p:spPr>
          <a:xfrm>
            <a:off x="1147064" y="1594240"/>
            <a:ext cx="3718849" cy="3769360"/>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02</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kumimoji="1" lang="zh-CN" altLang="en-US"/>
          </a:p>
        </p:txBody>
      </p:sp>
      <p:sp>
        <p:nvSpPr>
          <p:cNvPr id="5" name="文本框 4"/>
          <p:cNvSpPr txBox="1"/>
          <p:nvPr>
            <p:custDataLst>
              <p:tags r:id="rId1"/>
            </p:custDataLst>
          </p:nvPr>
        </p:nvSpPr>
        <p:spPr>
          <a:xfrm>
            <a:off x="2214880" y="1258570"/>
            <a:ext cx="9837420" cy="521970"/>
          </a:xfrm>
          <a:prstGeom prst="rect">
            <a:avLst/>
          </a:prstGeom>
          <a:noFill/>
        </p:spPr>
        <p:txBody>
          <a:bodyPr wrap="square" rtlCol="0">
            <a:spAutoFit/>
          </a:bodyPr>
          <a:p>
            <a:pPr algn="ctr"/>
            <a:r>
              <a:rPr kumimoji="1" lang="en-US" altLang="zh-CN" sz="2800" b="1" dirty="0">
                <a:solidFill>
                  <a:srgbClr val="4571C4"/>
                </a:solidFill>
                <a:latin typeface="Impact" panose="020B0806030902050204" pitchFamily="34" charset="0"/>
                <a:ea typeface="微软雅黑" panose="020B0503020204020204" pitchFamily="34" charset="-122"/>
              </a:rPr>
              <a:t>01</a:t>
            </a:r>
            <a:r>
              <a:rPr kumimoji="1" lang="zh-CN" altLang="en-US" sz="2800" b="1" dirty="0">
                <a:solidFill>
                  <a:srgbClr val="4571C4"/>
                </a:solidFill>
                <a:latin typeface="Impact" panose="020B0806030902050204" pitchFamily="34" charset="0"/>
                <a:ea typeface="微软雅黑" panose="020B0503020204020204" pitchFamily="34" charset="-122"/>
              </a:rPr>
              <a:t>  移动自组织网络的几种路由协议</a:t>
            </a:r>
            <a:endParaRPr kumimoji="1" lang="zh-CN" altLang="en-US" sz="2800" b="1" dirty="0">
              <a:solidFill>
                <a:srgbClr val="4571C4"/>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2240280" y="2611755"/>
            <a:ext cx="9779000" cy="2304415"/>
          </a:xfrm>
          <a:prstGeom prst="rect">
            <a:avLst/>
          </a:prstGeom>
        </p:spPr>
      </p:pic>
      <p:sp>
        <p:nvSpPr>
          <p:cNvPr id="9" name="文本框 8"/>
          <p:cNvSpPr txBox="1"/>
          <p:nvPr>
            <p:custDataLst>
              <p:tags r:id="rId4"/>
            </p:custDataLst>
          </p:nvPr>
        </p:nvSpPr>
        <p:spPr>
          <a:xfrm>
            <a:off x="2214880" y="1843405"/>
            <a:ext cx="9858375" cy="460375"/>
          </a:xfrm>
          <a:prstGeom prst="rect">
            <a:avLst/>
          </a:prstGeom>
        </p:spPr>
        <p:txBody>
          <a:bodyPr wrap="square">
            <a:spAutoFit/>
            <a:extLst>
              <a:ext uri="{4A0BC546-FE56-4ADE-93B0-CB8AF2F6F144}">
                <wpsdc:textFrameExt xmlns:wpsdc="http://www.wps.cn/officeDocument/2022/drawingmlCustomData" type="sub-title"/>
              </a:ext>
            </a:extLst>
          </a:bodyPr>
          <a:p>
            <a:pPr algn="ctr"/>
            <a:r>
              <a:rPr lang="zh-CN" altLang="en-US" sz="2400" spc="200">
                <a:solidFill>
                  <a:srgbClr val="3F6CBB"/>
                </a:solidFill>
                <a:latin typeface="Arial" panose="020B0604020202020204" pitchFamily="34" charset="0"/>
                <a:ea typeface="微软雅黑" panose="020B0503020204020204" pitchFamily="34" charset="-122"/>
              </a:rPr>
              <a:t>移动自组织网络路由协议分类</a:t>
            </a:r>
            <a:endParaRPr lang="zh-CN" altLang="en-US" sz="2400" spc="200">
              <a:solidFill>
                <a:srgbClr val="3F6CBB"/>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PP_MARK_KEY" val="a6f0715c-0e43-4eef-a9aa-68eaea0779c1"/>
  <p:tag name="COMMONDATA" val="eyJoZGlkIjoiMDk5MTg1MmJiNGJiOWE0Yzk0MDhiMWJmYmQxOGQ4NzQ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4478</Words>
  <Application>WPS 演示</Application>
  <PresentationFormat>宽屏</PresentationFormat>
  <Paragraphs>320</Paragraphs>
  <Slides>41</Slides>
  <Notes>0</Notes>
  <HiddenSlides>3</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41</vt:i4>
      </vt:variant>
    </vt:vector>
  </HeadingPairs>
  <TitlesOfParts>
    <vt:vector size="55" baseType="lpstr">
      <vt:lpstr>Arial</vt:lpstr>
      <vt:lpstr>宋体</vt:lpstr>
      <vt:lpstr>Wingdings</vt:lpstr>
      <vt:lpstr>微软雅黑</vt:lpstr>
      <vt:lpstr>微软雅黑 Light</vt:lpstr>
      <vt:lpstr>Arial Unicode MS</vt:lpstr>
      <vt:lpstr>Calibri</vt:lpstr>
      <vt:lpstr>Impact MT Std</vt:lpstr>
      <vt:lpstr>Impact</vt:lpstr>
      <vt:lpstr>等线</vt:lpstr>
      <vt:lpstr>Arial Unicode MS</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44445553</cp:lastModifiedBy>
  <cp:revision>573</cp:revision>
  <dcterms:created xsi:type="dcterms:W3CDTF">2021-06-05T04:42:00Z</dcterms:created>
  <dcterms:modified xsi:type="dcterms:W3CDTF">2023-07-12T12:41:11Z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636982E5216F4BC1AB2AE40B6B350245_13</vt:lpwstr>
  </property>
  <property fmtid="{D5CDD505-2E9C-101B-9397-08002B2CF9AE}" pid="3" name="KSOProductBuildVer">
    <vt:lpwstr>2052-11.1.0.14309</vt:lpwstr>
  </property>
</Properties>
</file>